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84540" y="1763372"/>
            <a:ext cx="3434715" cy="4071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9829" y="263636"/>
            <a:ext cx="1165807" cy="6528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23901" y="291105"/>
            <a:ext cx="1944197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4288" y="1296451"/>
            <a:ext cx="5271770" cy="149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650539" y="6560678"/>
            <a:ext cx="256540" cy="207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2.png"/><Relationship Id="rId4" Type="http://schemas.openxmlformats.org/officeDocument/2006/relationships/image" Target="../media/image2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Relationship Id="rId6" Type="http://schemas.openxmlformats.org/officeDocument/2006/relationships/image" Target="../media/image3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0.png"/><Relationship Id="rId4" Type="http://schemas.openxmlformats.org/officeDocument/2006/relationships/image" Target="../media/image27.png"/><Relationship Id="rId5" Type="http://schemas.openxmlformats.org/officeDocument/2006/relationships/image" Target="../media/image4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27.png"/><Relationship Id="rId6" Type="http://schemas.openxmlformats.org/officeDocument/2006/relationships/image" Target="../media/image47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27.png"/><Relationship Id="rId4" Type="http://schemas.openxmlformats.org/officeDocument/2006/relationships/image" Target="../media/image48.png"/><Relationship Id="rId5" Type="http://schemas.openxmlformats.org/officeDocument/2006/relationships/image" Target="../media/image4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image" Target="../media/image5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image" Target="../media/image5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7063" y="325460"/>
            <a:ext cx="191833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2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2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84" y="1001"/>
            <a:ext cx="12185015" cy="6857365"/>
            <a:chOff x="1984" y="1001"/>
            <a:chExt cx="12185015" cy="68573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90841" y="265168"/>
              <a:ext cx="1223520" cy="604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4" y="1001"/>
              <a:ext cx="12184957" cy="6856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57240" y="5909299"/>
              <a:ext cx="2382520" cy="574675"/>
            </a:xfrm>
            <a:custGeom>
              <a:avLst/>
              <a:gdLst/>
              <a:ahLst/>
              <a:cxnLst/>
              <a:rect l="l" t="t" r="r" b="b"/>
              <a:pathLst>
                <a:path w="2382520" h="574675">
                  <a:moveTo>
                    <a:pt x="2286593" y="0"/>
                  </a:moveTo>
                  <a:lnTo>
                    <a:pt x="95699" y="0"/>
                  </a:lnTo>
                  <a:lnTo>
                    <a:pt x="58448" y="7520"/>
                  </a:lnTo>
                  <a:lnTo>
                    <a:pt x="28029" y="28029"/>
                  </a:lnTo>
                  <a:lnTo>
                    <a:pt x="7520" y="58449"/>
                  </a:lnTo>
                  <a:lnTo>
                    <a:pt x="0" y="95700"/>
                  </a:lnTo>
                  <a:lnTo>
                    <a:pt x="0" y="478489"/>
                  </a:lnTo>
                  <a:lnTo>
                    <a:pt x="7520" y="515740"/>
                  </a:lnTo>
                  <a:lnTo>
                    <a:pt x="28029" y="546160"/>
                  </a:lnTo>
                  <a:lnTo>
                    <a:pt x="58448" y="566669"/>
                  </a:lnTo>
                  <a:lnTo>
                    <a:pt x="95699" y="574190"/>
                  </a:lnTo>
                  <a:lnTo>
                    <a:pt x="2286593" y="574190"/>
                  </a:lnTo>
                  <a:lnTo>
                    <a:pt x="2323843" y="566669"/>
                  </a:lnTo>
                  <a:lnTo>
                    <a:pt x="2354263" y="546160"/>
                  </a:lnTo>
                  <a:lnTo>
                    <a:pt x="2374773" y="515740"/>
                  </a:lnTo>
                  <a:lnTo>
                    <a:pt x="2382293" y="478489"/>
                  </a:lnTo>
                  <a:lnTo>
                    <a:pt x="2382293" y="95700"/>
                  </a:lnTo>
                  <a:lnTo>
                    <a:pt x="2374773" y="58449"/>
                  </a:lnTo>
                  <a:lnTo>
                    <a:pt x="2354263" y="28029"/>
                  </a:lnTo>
                  <a:lnTo>
                    <a:pt x="2323843" y="7520"/>
                  </a:lnTo>
                  <a:lnTo>
                    <a:pt x="2286593" y="0"/>
                  </a:lnTo>
                  <a:close/>
                </a:path>
              </a:pathLst>
            </a:custGeom>
            <a:solidFill>
              <a:srgbClr val="1A1B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399784" y="5969487"/>
            <a:ext cx="1897380" cy="49847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dirty="0" sz="1600" spc="-15">
                <a:solidFill>
                  <a:srgbClr val="FFFFFF"/>
                </a:solidFill>
                <a:latin typeface="Arial Black"/>
                <a:cs typeface="Arial Black"/>
              </a:rPr>
              <a:t>TCCC</a:t>
            </a:r>
            <a:r>
              <a:rPr dirty="0" sz="16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TIER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Combat</a:t>
            </a:r>
            <a:r>
              <a:rPr dirty="0" sz="13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Arial MT"/>
                <a:cs typeface="Arial MT"/>
              </a:rPr>
              <a:t>Medic/Corpsman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15363" y="5909300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699" y="0"/>
                </a:lnTo>
                <a:lnTo>
                  <a:pt x="58448" y="7520"/>
                </a:lnTo>
                <a:lnTo>
                  <a:pt x="28029" y="28029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40"/>
                </a:lnTo>
                <a:lnTo>
                  <a:pt x="28029" y="546160"/>
                </a:lnTo>
                <a:lnTo>
                  <a:pt x="58448" y="566669"/>
                </a:lnTo>
                <a:lnTo>
                  <a:pt x="95699" y="574190"/>
                </a:lnTo>
                <a:lnTo>
                  <a:pt x="2286593" y="574190"/>
                </a:lnTo>
                <a:lnTo>
                  <a:pt x="2323843" y="566669"/>
                </a:lnTo>
                <a:lnTo>
                  <a:pt x="2354263" y="546160"/>
                </a:lnTo>
                <a:lnTo>
                  <a:pt x="2374773" y="515740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3" y="28029"/>
                </a:lnTo>
                <a:lnTo>
                  <a:pt x="2323843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856936" y="5969487"/>
            <a:ext cx="2099945" cy="49847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dirty="0" sz="1600" spc="-15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dirty="0" sz="1600" spc="-120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dirty="0" sz="1600" spc="-3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D9D9D9"/>
                </a:solidFill>
                <a:latin typeface="Arial MT"/>
                <a:cs typeface="Arial MT"/>
              </a:rPr>
              <a:t>4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300">
                <a:solidFill>
                  <a:srgbClr val="D9D9D9"/>
                </a:solidFill>
                <a:latin typeface="Arial MT"/>
                <a:cs typeface="Arial MT"/>
              </a:rPr>
              <a:t>Combat</a:t>
            </a:r>
            <a:r>
              <a:rPr dirty="0" sz="1300" spc="-15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D9D9D9"/>
                </a:solidFill>
                <a:latin typeface="Arial MT"/>
                <a:cs typeface="Arial MT"/>
              </a:rPr>
              <a:t>Paramedic/Provider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0996" y="5909300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29" y="28029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40"/>
                </a:lnTo>
                <a:lnTo>
                  <a:pt x="28029" y="546160"/>
                </a:lnTo>
                <a:lnTo>
                  <a:pt x="58449" y="566669"/>
                </a:lnTo>
                <a:lnTo>
                  <a:pt x="95700" y="574190"/>
                </a:lnTo>
                <a:lnTo>
                  <a:pt x="2286593" y="574190"/>
                </a:lnTo>
                <a:lnTo>
                  <a:pt x="2323844" y="566669"/>
                </a:lnTo>
                <a:lnTo>
                  <a:pt x="2354263" y="546160"/>
                </a:lnTo>
                <a:lnTo>
                  <a:pt x="2374773" y="515740"/>
                </a:lnTo>
                <a:lnTo>
                  <a:pt x="2382294" y="478489"/>
                </a:lnTo>
                <a:lnTo>
                  <a:pt x="2382294" y="95700"/>
                </a:lnTo>
                <a:lnTo>
                  <a:pt x="2374773" y="58449"/>
                </a:lnTo>
                <a:lnTo>
                  <a:pt x="2354263" y="28029"/>
                </a:lnTo>
                <a:lnTo>
                  <a:pt x="2323844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62545" y="5969487"/>
            <a:ext cx="1539875" cy="49847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dirty="0" sz="1600" spc="-15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dirty="0" sz="1600" spc="-35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dirty="0" sz="1600" spc="-25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D9D9D9"/>
                </a:solidFill>
                <a:latin typeface="Arial MT"/>
                <a:cs typeface="Arial MT"/>
              </a:rPr>
              <a:t>1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300">
                <a:solidFill>
                  <a:srgbClr val="D9D9D9"/>
                </a:solidFill>
                <a:latin typeface="Arial MT"/>
                <a:cs typeface="Arial MT"/>
              </a:rPr>
              <a:t>All</a:t>
            </a:r>
            <a:r>
              <a:rPr dirty="0" sz="1300" spc="-4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D9D9D9"/>
                </a:solidFill>
                <a:latin typeface="Arial MT"/>
                <a:cs typeface="Arial MT"/>
              </a:rPr>
              <a:t>Service</a:t>
            </a:r>
            <a:r>
              <a:rPr dirty="0" sz="1300" spc="-4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D9D9D9"/>
                </a:solidFill>
                <a:latin typeface="Arial MT"/>
                <a:cs typeface="Arial MT"/>
              </a:rPr>
              <a:t>Members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99117" y="5909300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4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29" y="28029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40"/>
                </a:lnTo>
                <a:lnTo>
                  <a:pt x="28029" y="546160"/>
                </a:lnTo>
                <a:lnTo>
                  <a:pt x="58449" y="566669"/>
                </a:lnTo>
                <a:lnTo>
                  <a:pt x="95700" y="574190"/>
                </a:lnTo>
                <a:lnTo>
                  <a:pt x="2286594" y="574190"/>
                </a:lnTo>
                <a:lnTo>
                  <a:pt x="2323845" y="566669"/>
                </a:lnTo>
                <a:lnTo>
                  <a:pt x="2354264" y="546160"/>
                </a:lnTo>
                <a:lnTo>
                  <a:pt x="2374773" y="515740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4" y="28029"/>
                </a:lnTo>
                <a:lnTo>
                  <a:pt x="2323845" y="7520"/>
                </a:lnTo>
                <a:lnTo>
                  <a:pt x="2286594" y="0"/>
                </a:lnTo>
                <a:close/>
              </a:path>
            </a:pathLst>
          </a:custGeom>
          <a:solidFill>
            <a:srgbClr val="1A1B1B">
              <a:alpha val="2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120538" y="5969487"/>
            <a:ext cx="1339850" cy="49847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600" spc="-15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dirty="0" sz="1600" spc="-50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dirty="0" sz="1600" spc="-4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D9D9D9"/>
                </a:solidFill>
                <a:latin typeface="Arial MT"/>
                <a:cs typeface="Arial MT"/>
              </a:rPr>
              <a:t>2</a:t>
            </a:r>
            <a:endParaRPr sz="16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110"/>
              </a:spcBef>
            </a:pPr>
            <a:r>
              <a:rPr dirty="0" sz="1300">
                <a:solidFill>
                  <a:srgbClr val="D9D9D9"/>
                </a:solidFill>
                <a:latin typeface="Arial MT"/>
                <a:cs typeface="Arial MT"/>
              </a:rPr>
              <a:t>Combat</a:t>
            </a:r>
            <a:r>
              <a:rPr dirty="0" sz="1300" spc="-5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D9D9D9"/>
                </a:solidFill>
                <a:latin typeface="Arial MT"/>
                <a:cs typeface="Arial MT"/>
              </a:rPr>
              <a:t>Lifesaver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13939" y="1913221"/>
            <a:ext cx="9872980" cy="24072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95"/>
              </a:spcBef>
              <a:tabLst>
                <a:tab pos="4030979" algn="l"/>
                <a:tab pos="4335780" algn="l"/>
              </a:tabLst>
            </a:pPr>
            <a:r>
              <a:rPr dirty="0" sz="5400" spc="-65" b="0">
                <a:solidFill>
                  <a:srgbClr val="FFFFFF"/>
                </a:solidFill>
                <a:latin typeface="Arial Black"/>
                <a:cs typeface="Arial Black"/>
              </a:rPr>
              <a:t>TACTICAL	</a:t>
            </a:r>
            <a:r>
              <a:rPr dirty="0" sz="5400" spc="-80" b="0">
                <a:solidFill>
                  <a:srgbClr val="FFFFFF"/>
                </a:solidFill>
                <a:latin typeface="Arial Black"/>
                <a:cs typeface="Arial Black"/>
              </a:rPr>
              <a:t>COMBAT </a:t>
            </a:r>
            <a:r>
              <a:rPr dirty="0" sz="5400" spc="-75" b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400" spc="-60" b="0">
                <a:solidFill>
                  <a:srgbClr val="FFFFFF"/>
                </a:solidFill>
                <a:latin typeface="Arial Black"/>
                <a:cs typeface="Arial Black"/>
              </a:rPr>
              <a:t>CASUALTY	</a:t>
            </a:r>
            <a:r>
              <a:rPr dirty="0" sz="5400" spc="-5" b="0">
                <a:solidFill>
                  <a:srgbClr val="FFFFFF"/>
                </a:solidFill>
                <a:latin typeface="Arial Black"/>
                <a:cs typeface="Arial Black"/>
              </a:rPr>
              <a:t>CARE</a:t>
            </a:r>
            <a:r>
              <a:rPr dirty="0" sz="5400" spc="-75" b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400" spc="-5" b="0">
                <a:solidFill>
                  <a:srgbClr val="FFFFFF"/>
                </a:solidFill>
                <a:latin typeface="Arial Black"/>
                <a:cs typeface="Arial Black"/>
              </a:rPr>
              <a:t>COURSE</a:t>
            </a:r>
            <a:endParaRPr sz="5400">
              <a:latin typeface="Arial Black"/>
              <a:cs typeface="Arial Black"/>
            </a:endParaRPr>
          </a:p>
          <a:p>
            <a:pPr marL="139700">
              <a:lnSpc>
                <a:spcPct val="100000"/>
              </a:lnSpc>
              <a:spcBef>
                <a:spcPts val="1235"/>
              </a:spcBef>
            </a:pPr>
            <a:r>
              <a:rPr dirty="0" sz="3200" spc="-5">
                <a:solidFill>
                  <a:srgbClr val="FFFFFF"/>
                </a:solidFill>
              </a:rPr>
              <a:t>MODULE</a:t>
            </a:r>
            <a:r>
              <a:rPr dirty="0" sz="3200" spc="-2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18:</a:t>
            </a:r>
            <a:r>
              <a:rPr dirty="0" sz="3200" spc="-3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BURNS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Module</a:t>
            </a:r>
            <a:r>
              <a:rPr dirty="0" spc="-35"/>
              <a:t> </a:t>
            </a:r>
            <a:r>
              <a:rPr dirty="0"/>
              <a:t>18:</a:t>
            </a:r>
            <a:r>
              <a:rPr dirty="0" spc="-40"/>
              <a:t> </a:t>
            </a:r>
            <a:r>
              <a:rPr dirty="0" spc="-5"/>
              <a:t>Burns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232622" y="4732061"/>
            <a:ext cx="114300" cy="469900"/>
          </a:xfrm>
          <a:custGeom>
            <a:avLst/>
            <a:gdLst/>
            <a:ahLst/>
            <a:cxnLst/>
            <a:rect l="l" t="t" r="r" b="b"/>
            <a:pathLst>
              <a:path w="114300" h="469900">
                <a:moveTo>
                  <a:pt x="0" y="469808"/>
                </a:moveTo>
                <a:lnTo>
                  <a:pt x="0" y="0"/>
                </a:lnTo>
                <a:lnTo>
                  <a:pt x="114300" y="0"/>
                </a:lnTo>
                <a:lnTo>
                  <a:pt x="114300" y="469808"/>
                </a:lnTo>
                <a:lnTo>
                  <a:pt x="0" y="469808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32622" y="3019914"/>
            <a:ext cx="114300" cy="469265"/>
          </a:xfrm>
          <a:custGeom>
            <a:avLst/>
            <a:gdLst/>
            <a:ahLst/>
            <a:cxnLst/>
            <a:rect l="l" t="t" r="r" b="b"/>
            <a:pathLst>
              <a:path w="114300" h="469264">
                <a:moveTo>
                  <a:pt x="0" y="468738"/>
                </a:moveTo>
                <a:lnTo>
                  <a:pt x="0" y="0"/>
                </a:lnTo>
                <a:lnTo>
                  <a:pt x="114300" y="0"/>
                </a:lnTo>
                <a:lnTo>
                  <a:pt x="114300" y="468738"/>
                </a:lnTo>
                <a:lnTo>
                  <a:pt x="0" y="468738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32622" y="2482382"/>
            <a:ext cx="114300" cy="309880"/>
          </a:xfrm>
          <a:custGeom>
            <a:avLst/>
            <a:gdLst/>
            <a:ahLst/>
            <a:cxnLst/>
            <a:rect l="l" t="t" r="r" b="b"/>
            <a:pathLst>
              <a:path w="114300" h="309880">
                <a:moveTo>
                  <a:pt x="0" y="309771"/>
                </a:moveTo>
                <a:lnTo>
                  <a:pt x="0" y="0"/>
                </a:lnTo>
                <a:lnTo>
                  <a:pt x="114300" y="0"/>
                </a:lnTo>
                <a:lnTo>
                  <a:pt x="114300" y="309771"/>
                </a:lnTo>
                <a:lnTo>
                  <a:pt x="0" y="309771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79763" y="738484"/>
            <a:ext cx="1911985" cy="5130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328295">
              <a:lnSpc>
                <a:spcPts val="1810"/>
              </a:lnSpc>
              <a:spcBef>
                <a:spcPts val="340"/>
              </a:spcBef>
            </a:pPr>
            <a:r>
              <a:rPr dirty="0" sz="1700" spc="-10" b="1">
                <a:latin typeface="Arial"/>
                <a:cs typeface="Arial"/>
              </a:rPr>
              <a:t>IN CASE OF </a:t>
            </a:r>
            <a:r>
              <a:rPr dirty="0" sz="1700" spc="-5" b="1"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921928"/>
                </a:solidFill>
                <a:latin typeface="Arial"/>
                <a:cs typeface="Arial"/>
              </a:rPr>
              <a:t>THERMAL</a:t>
            </a:r>
            <a:r>
              <a:rPr dirty="0" sz="1700" spc="-10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700" spc="-20" b="1">
                <a:latin typeface="Arial"/>
                <a:cs typeface="Arial"/>
              </a:rPr>
              <a:t>INJURY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8372" y="2185291"/>
            <a:ext cx="1728914" cy="258269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213601" y="3675781"/>
            <a:ext cx="5469255" cy="833755"/>
          </a:xfrm>
          <a:custGeom>
            <a:avLst/>
            <a:gdLst/>
            <a:ahLst/>
            <a:cxnLst/>
            <a:rect l="l" t="t" r="r" b="b"/>
            <a:pathLst>
              <a:path w="5469255" h="833754">
                <a:moveTo>
                  <a:pt x="5373232" y="0"/>
                </a:moveTo>
                <a:lnTo>
                  <a:pt x="95680" y="0"/>
                </a:lnTo>
                <a:lnTo>
                  <a:pt x="58437" y="7518"/>
                </a:lnTo>
                <a:lnTo>
                  <a:pt x="28024" y="28023"/>
                </a:lnTo>
                <a:lnTo>
                  <a:pt x="7519" y="58436"/>
                </a:lnTo>
                <a:lnTo>
                  <a:pt x="0" y="95679"/>
                </a:lnTo>
                <a:lnTo>
                  <a:pt x="0" y="737697"/>
                </a:lnTo>
                <a:lnTo>
                  <a:pt x="7519" y="774940"/>
                </a:lnTo>
                <a:lnTo>
                  <a:pt x="28024" y="805353"/>
                </a:lnTo>
                <a:lnTo>
                  <a:pt x="58437" y="825858"/>
                </a:lnTo>
                <a:lnTo>
                  <a:pt x="95680" y="833377"/>
                </a:lnTo>
                <a:lnTo>
                  <a:pt x="5373232" y="833377"/>
                </a:lnTo>
                <a:lnTo>
                  <a:pt x="5410475" y="825858"/>
                </a:lnTo>
                <a:lnTo>
                  <a:pt x="5440888" y="805353"/>
                </a:lnTo>
                <a:lnTo>
                  <a:pt x="5461393" y="774940"/>
                </a:lnTo>
                <a:lnTo>
                  <a:pt x="5468912" y="737697"/>
                </a:lnTo>
                <a:lnTo>
                  <a:pt x="5468912" y="95679"/>
                </a:lnTo>
                <a:lnTo>
                  <a:pt x="5461393" y="58436"/>
                </a:lnTo>
                <a:lnTo>
                  <a:pt x="5440888" y="28023"/>
                </a:lnTo>
                <a:lnTo>
                  <a:pt x="5410475" y="7518"/>
                </a:lnTo>
                <a:lnTo>
                  <a:pt x="5373232" y="0"/>
                </a:lnTo>
                <a:close/>
              </a:path>
            </a:pathLst>
          </a:custGeom>
          <a:solidFill>
            <a:srgbClr val="FFF4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432411" y="2475886"/>
            <a:ext cx="5121910" cy="2712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STOP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sources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burning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ts val="2100"/>
              </a:lnSpc>
              <a:spcBef>
                <a:spcPts val="1660"/>
              </a:spcBef>
            </a:pPr>
            <a:r>
              <a:rPr dirty="0" sz="1800" b="1">
                <a:latin typeface="Arial"/>
                <a:cs typeface="Arial"/>
              </a:rPr>
              <a:t>Assess </a:t>
            </a:r>
            <a:r>
              <a:rPr dirty="0" sz="1800" spc="-5">
                <a:latin typeface="Arial MT"/>
                <a:cs typeface="Arial MT"/>
              </a:rPr>
              <a:t>and </a:t>
            </a:r>
            <a:r>
              <a:rPr dirty="0" sz="1800" b="1">
                <a:latin typeface="Arial"/>
                <a:cs typeface="Arial"/>
              </a:rPr>
              <a:t>manage </a:t>
            </a:r>
            <a:r>
              <a:rPr dirty="0" sz="1800" spc="-5">
                <a:latin typeface="Arial MT"/>
                <a:cs typeface="Arial MT"/>
              </a:rPr>
              <a:t>the </a:t>
            </a:r>
            <a:r>
              <a:rPr dirty="0" sz="1800">
                <a:latin typeface="Arial MT"/>
                <a:cs typeface="Arial MT"/>
              </a:rPr>
              <a:t>burn, cut </a:t>
            </a:r>
            <a:r>
              <a:rPr dirty="0" sz="1800" spc="-5">
                <a:latin typeface="Arial MT"/>
                <a:cs typeface="Arial MT"/>
              </a:rPr>
              <a:t>the clothing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from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around</a:t>
            </a:r>
            <a:r>
              <a:rPr dirty="0" sz="1800" spc="-5">
                <a:latin typeface="Arial MT"/>
                <a:cs typeface="Arial MT"/>
              </a:rPr>
              <a:t> the </a:t>
            </a:r>
            <a:r>
              <a:rPr dirty="0" sz="1800">
                <a:latin typeface="Arial MT"/>
                <a:cs typeface="Arial MT"/>
              </a:rPr>
              <a:t>burned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area and</a:t>
            </a:r>
            <a:r>
              <a:rPr dirty="0" sz="1800" spc="-5">
                <a:latin typeface="Arial MT"/>
                <a:cs typeface="Arial MT"/>
              </a:rPr>
              <a:t> gently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lift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away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Arial MT"/>
              <a:cs typeface="Arial MT"/>
            </a:endParaRPr>
          </a:p>
          <a:p>
            <a:pPr marL="617220" marR="417830">
              <a:lnSpc>
                <a:spcPts val="1630"/>
              </a:lnSpc>
            </a:pPr>
            <a:r>
              <a:rPr dirty="0" sz="1600" spc="-5">
                <a:latin typeface="Arial MT"/>
                <a:cs typeface="Arial MT"/>
              </a:rPr>
              <a:t>If clothing </a:t>
            </a:r>
            <a:r>
              <a:rPr dirty="0" sz="1600">
                <a:latin typeface="Arial MT"/>
                <a:cs typeface="Arial MT"/>
              </a:rPr>
              <a:t>is </a:t>
            </a:r>
            <a:r>
              <a:rPr dirty="0" sz="1600" spc="-5">
                <a:latin typeface="Arial MT"/>
                <a:cs typeface="Arial MT"/>
              </a:rPr>
              <a:t>stuck to the </a:t>
            </a:r>
            <a:r>
              <a:rPr dirty="0" sz="1600">
                <a:latin typeface="Arial MT"/>
                <a:cs typeface="Arial MT"/>
              </a:rPr>
              <a:t>burn, ensure you cut </a:t>
            </a:r>
            <a:r>
              <a:rPr dirty="0" sz="1600" spc="-4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around</a:t>
            </a:r>
            <a:r>
              <a:rPr dirty="0" sz="1600" spc="-5">
                <a:latin typeface="Arial MT"/>
                <a:cs typeface="Arial MT"/>
              </a:rPr>
              <a:t> the clothing </a:t>
            </a:r>
            <a:r>
              <a:rPr dirty="0" sz="1600">
                <a:latin typeface="Arial MT"/>
                <a:cs typeface="Arial MT"/>
              </a:rPr>
              <a:t>and leave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it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 place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Arial MT"/>
              <a:cs typeface="Arial MT"/>
            </a:endParaRPr>
          </a:p>
          <a:p>
            <a:pPr marL="12700" marR="436880">
              <a:lnSpc>
                <a:spcPts val="2100"/>
              </a:lnSpc>
            </a:pPr>
            <a:r>
              <a:rPr dirty="0" sz="1800">
                <a:latin typeface="Arial MT"/>
                <a:cs typeface="Arial MT"/>
              </a:rPr>
              <a:t>Be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sure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avoid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grabbing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further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damaging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burned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areas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2879" y="3872204"/>
            <a:ext cx="478253" cy="41636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064484" y="6045215"/>
            <a:ext cx="43180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5898" y="6058985"/>
            <a:ext cx="77089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10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74508" y="6058985"/>
            <a:ext cx="319405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Module</a:t>
            </a:r>
            <a:r>
              <a:rPr dirty="0" spc="-35"/>
              <a:t> </a:t>
            </a:r>
            <a:r>
              <a:rPr dirty="0"/>
              <a:t>18:</a:t>
            </a:r>
            <a:r>
              <a:rPr dirty="0" spc="-40"/>
              <a:t> </a:t>
            </a:r>
            <a:r>
              <a:rPr dirty="0" spc="-5"/>
              <a:t>Burns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298094" y="2063847"/>
            <a:ext cx="3571875" cy="3578860"/>
            <a:chOff x="1298094" y="2063847"/>
            <a:chExt cx="3571875" cy="35788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6486" y="2063847"/>
              <a:ext cx="2021282" cy="25395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98094" y="4632647"/>
              <a:ext cx="3571875" cy="1010285"/>
            </a:xfrm>
            <a:custGeom>
              <a:avLst/>
              <a:gdLst/>
              <a:ahLst/>
              <a:cxnLst/>
              <a:rect l="l" t="t" r="r" b="b"/>
              <a:pathLst>
                <a:path w="3571875" h="1010285">
                  <a:moveTo>
                    <a:pt x="3455363" y="0"/>
                  </a:moveTo>
                  <a:lnTo>
                    <a:pt x="115945" y="0"/>
                  </a:lnTo>
                  <a:lnTo>
                    <a:pt x="70814" y="9111"/>
                  </a:lnTo>
                  <a:lnTo>
                    <a:pt x="33959" y="33959"/>
                  </a:lnTo>
                  <a:lnTo>
                    <a:pt x="9111" y="70813"/>
                  </a:lnTo>
                  <a:lnTo>
                    <a:pt x="0" y="115944"/>
                  </a:lnTo>
                  <a:lnTo>
                    <a:pt x="0" y="893942"/>
                  </a:lnTo>
                  <a:lnTo>
                    <a:pt x="9111" y="939074"/>
                  </a:lnTo>
                  <a:lnTo>
                    <a:pt x="33959" y="975928"/>
                  </a:lnTo>
                  <a:lnTo>
                    <a:pt x="70814" y="1000776"/>
                  </a:lnTo>
                  <a:lnTo>
                    <a:pt x="115945" y="1009888"/>
                  </a:lnTo>
                  <a:lnTo>
                    <a:pt x="3455363" y="1009888"/>
                  </a:lnTo>
                  <a:lnTo>
                    <a:pt x="3500494" y="1000776"/>
                  </a:lnTo>
                  <a:lnTo>
                    <a:pt x="3537349" y="975928"/>
                  </a:lnTo>
                  <a:lnTo>
                    <a:pt x="3562197" y="939074"/>
                  </a:lnTo>
                  <a:lnTo>
                    <a:pt x="3571308" y="893942"/>
                  </a:lnTo>
                  <a:lnTo>
                    <a:pt x="3571308" y="115944"/>
                  </a:lnTo>
                  <a:lnTo>
                    <a:pt x="3562197" y="70813"/>
                  </a:lnTo>
                  <a:lnTo>
                    <a:pt x="3537349" y="33959"/>
                  </a:lnTo>
                  <a:lnTo>
                    <a:pt x="3500494" y="9111"/>
                  </a:lnTo>
                  <a:lnTo>
                    <a:pt x="3455363" y="0"/>
                  </a:lnTo>
                  <a:close/>
                </a:path>
              </a:pathLst>
            </a:custGeom>
            <a:solidFill>
              <a:srgbClr val="FFF4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243648" y="2965752"/>
            <a:ext cx="114300" cy="296545"/>
          </a:xfrm>
          <a:custGeom>
            <a:avLst/>
            <a:gdLst/>
            <a:ahLst/>
            <a:cxnLst/>
            <a:rect l="l" t="t" r="r" b="b"/>
            <a:pathLst>
              <a:path w="114300" h="296545">
                <a:moveTo>
                  <a:pt x="0" y="295985"/>
                </a:moveTo>
                <a:lnTo>
                  <a:pt x="0" y="0"/>
                </a:lnTo>
                <a:lnTo>
                  <a:pt x="114300" y="0"/>
                </a:lnTo>
                <a:lnTo>
                  <a:pt x="114300" y="295985"/>
                </a:lnTo>
                <a:lnTo>
                  <a:pt x="0" y="29598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85089" y="4561334"/>
            <a:ext cx="15875" cy="916305"/>
          </a:xfrm>
          <a:custGeom>
            <a:avLst/>
            <a:gdLst/>
            <a:ahLst/>
            <a:cxnLst/>
            <a:rect l="l" t="t" r="r" b="b"/>
            <a:pathLst>
              <a:path w="15875" h="916304">
                <a:moveTo>
                  <a:pt x="0" y="915873"/>
                </a:moveTo>
                <a:lnTo>
                  <a:pt x="15707" y="0"/>
                </a:lnTo>
              </a:path>
            </a:pathLst>
          </a:custGeom>
          <a:ln w="114300">
            <a:solidFill>
              <a:srgbClr val="9219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43648" y="3613177"/>
            <a:ext cx="114300" cy="518159"/>
          </a:xfrm>
          <a:custGeom>
            <a:avLst/>
            <a:gdLst/>
            <a:ahLst/>
            <a:cxnLst/>
            <a:rect l="l" t="t" r="r" b="b"/>
            <a:pathLst>
              <a:path w="114300" h="518160">
                <a:moveTo>
                  <a:pt x="0" y="517608"/>
                </a:moveTo>
                <a:lnTo>
                  <a:pt x="0" y="0"/>
                </a:lnTo>
                <a:lnTo>
                  <a:pt x="114300" y="0"/>
                </a:lnTo>
                <a:lnTo>
                  <a:pt x="114300" y="517608"/>
                </a:lnTo>
                <a:lnTo>
                  <a:pt x="0" y="517608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235928" y="4114975"/>
            <a:ext cx="4964430" cy="128143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800" spc="-15" b="1">
                <a:latin typeface="Arial"/>
                <a:cs typeface="Arial"/>
              </a:rPr>
              <a:t>TREATMENTS</a:t>
            </a:r>
            <a:endParaRPr sz="18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434"/>
              </a:spcBef>
            </a:pP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Submerse the burned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area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 in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water</a:t>
            </a:r>
            <a:endParaRPr sz="1800">
              <a:latin typeface="Arial"/>
              <a:cs typeface="Arial"/>
            </a:endParaRPr>
          </a:p>
          <a:p>
            <a:pPr marL="300355" marR="5080">
              <a:lnSpc>
                <a:spcPts val="2100"/>
              </a:lnSpc>
              <a:spcBef>
                <a:spcPts val="550"/>
              </a:spcBef>
            </a:pPr>
            <a:r>
              <a:rPr dirty="0" sz="1800">
                <a:latin typeface="Arial MT"/>
                <a:cs typeface="Arial MT"/>
              </a:rPr>
              <a:t>Apply wet barrier </a:t>
            </a:r>
            <a:r>
              <a:rPr dirty="0" sz="1800" spc="-5">
                <a:latin typeface="Arial MT"/>
                <a:cs typeface="Arial MT"/>
              </a:rPr>
              <a:t>(water-soaked </a:t>
            </a:r>
            <a:r>
              <a:rPr dirty="0" sz="1800">
                <a:latin typeface="Arial MT"/>
                <a:cs typeface="Arial MT"/>
              </a:rPr>
              <a:t>gauze,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clothing,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mud,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etc.)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with </a:t>
            </a:r>
            <a:r>
              <a:rPr dirty="0" sz="1800">
                <a:latin typeface="Arial MT"/>
                <a:cs typeface="Arial MT"/>
              </a:rPr>
              <a:t>an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occlusive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dressing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9339" y="726955"/>
            <a:ext cx="5979795" cy="340360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 marR="3611879" indent="440690">
              <a:lnSpc>
                <a:spcPts val="2080"/>
              </a:lnSpc>
              <a:spcBef>
                <a:spcPts val="450"/>
              </a:spcBef>
            </a:pPr>
            <a:r>
              <a:rPr dirty="0" sz="2000" spc="5" b="1">
                <a:latin typeface="Arial"/>
                <a:cs typeface="Arial"/>
              </a:rPr>
              <a:t>IN </a:t>
            </a:r>
            <a:r>
              <a:rPr dirty="0" sz="2000" spc="10" b="1">
                <a:latin typeface="Arial"/>
                <a:cs typeface="Arial"/>
              </a:rPr>
              <a:t>CASE </a:t>
            </a:r>
            <a:r>
              <a:rPr dirty="0" sz="2000" spc="5" b="1">
                <a:latin typeface="Arial"/>
                <a:cs typeface="Arial"/>
              </a:rPr>
              <a:t>OF 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921928"/>
                </a:solidFill>
                <a:latin typeface="Arial"/>
                <a:cs typeface="Arial"/>
              </a:rPr>
              <a:t>CHEMICAL</a:t>
            </a:r>
            <a:r>
              <a:rPr dirty="0" sz="2000" spc="-7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INJURY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299085" marR="5080">
              <a:lnSpc>
                <a:spcPts val="2100"/>
              </a:lnSpc>
            </a:pPr>
            <a:r>
              <a:rPr dirty="0" sz="1800">
                <a:latin typeface="Arial MT"/>
                <a:cs typeface="Arial MT"/>
              </a:rPr>
              <a:t>Advise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first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responders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presence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chemical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burn</a:t>
            </a:r>
            <a:endParaRPr sz="1800">
              <a:latin typeface="Arial MT"/>
              <a:cs typeface="Arial MT"/>
            </a:endParaRPr>
          </a:p>
          <a:p>
            <a:pPr marL="277495">
              <a:lnSpc>
                <a:spcPct val="100000"/>
              </a:lnSpc>
              <a:spcBef>
                <a:spcPts val="1210"/>
              </a:spcBef>
            </a:pPr>
            <a:r>
              <a:rPr dirty="0" sz="1800" spc="-5" b="1">
                <a:latin typeface="Arial"/>
                <a:cs typeface="Arial"/>
              </a:rPr>
              <a:t>EXAMPLE</a:t>
            </a:r>
            <a:endParaRPr sz="1800">
              <a:latin typeface="Arial"/>
              <a:cs typeface="Arial"/>
            </a:endParaRPr>
          </a:p>
          <a:p>
            <a:pPr marL="607695">
              <a:lnSpc>
                <a:spcPct val="100000"/>
              </a:lnSpc>
              <a:spcBef>
                <a:spcPts val="740"/>
              </a:spcBef>
            </a:pPr>
            <a:r>
              <a:rPr dirty="0" sz="1800" spc="-5">
                <a:latin typeface="Arial MT"/>
                <a:cs typeface="Arial MT"/>
              </a:rPr>
              <a:t>WHITE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PHOSPHORUS</a:t>
            </a:r>
            <a:endParaRPr sz="1800">
              <a:latin typeface="Arial MT"/>
              <a:cs typeface="Arial MT"/>
            </a:endParaRPr>
          </a:p>
          <a:p>
            <a:pPr marL="277495">
              <a:lnSpc>
                <a:spcPct val="100000"/>
              </a:lnSpc>
              <a:spcBef>
                <a:spcPts val="370"/>
              </a:spcBef>
            </a:pPr>
            <a:r>
              <a:rPr dirty="0" sz="1800" spc="-5" b="1">
                <a:latin typeface="Arial"/>
                <a:cs typeface="Arial"/>
              </a:rPr>
              <a:t>SOURCE</a:t>
            </a:r>
            <a:endParaRPr sz="1800">
              <a:latin typeface="Arial"/>
              <a:cs typeface="Arial"/>
            </a:endParaRPr>
          </a:p>
          <a:p>
            <a:pPr marL="586740" marR="543560">
              <a:lnSpc>
                <a:spcPts val="2100"/>
              </a:lnSpc>
              <a:spcBef>
                <a:spcPts val="225"/>
              </a:spcBef>
            </a:pPr>
            <a:r>
              <a:rPr dirty="0" sz="1800">
                <a:latin typeface="Arial MT"/>
                <a:cs typeface="Arial MT"/>
              </a:rPr>
              <a:t>Commonly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found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-5">
                <a:latin typeface="Arial MT"/>
                <a:cs typeface="Arial MT"/>
              </a:rPr>
              <a:t> tank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rounds,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mortar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rounds,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artillery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rounds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cause burns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1900" y="4743147"/>
            <a:ext cx="2421255" cy="72644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dirty="0" sz="1600" spc="-5">
                <a:latin typeface="Arial MT"/>
                <a:cs typeface="Arial MT"/>
              </a:rPr>
              <a:t>Patients with </a:t>
            </a:r>
            <a:r>
              <a:rPr dirty="0" sz="1600">
                <a:latin typeface="Arial MT"/>
                <a:cs typeface="Arial MT"/>
              </a:rPr>
              <a:t>chemical 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burns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should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deconned </a:t>
            </a:r>
            <a:r>
              <a:rPr dirty="0" sz="1600" spc="-43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IAW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Unit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SOP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7591" y="4780185"/>
            <a:ext cx="478253" cy="41636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64484" y="6045215"/>
            <a:ext cx="43180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5898" y="6058985"/>
            <a:ext cx="77089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10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74508" y="6058985"/>
            <a:ext cx="319405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72369" y="743555"/>
            <a:ext cx="8509635" cy="955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921928"/>
                </a:solidFill>
              </a:rPr>
              <a:t>SEVERITY</a:t>
            </a:r>
            <a:r>
              <a:rPr dirty="0" sz="3600" spc="-95">
                <a:solidFill>
                  <a:srgbClr val="921928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OF</a:t>
            </a:r>
            <a:r>
              <a:rPr dirty="0" sz="3600" spc="-20">
                <a:solidFill>
                  <a:srgbClr val="000000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BURN</a:t>
            </a:r>
            <a:endParaRPr sz="3600"/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2400">
                <a:solidFill>
                  <a:srgbClr val="000000"/>
                </a:solidFill>
              </a:rPr>
              <a:t>BURNS</a:t>
            </a:r>
            <a:r>
              <a:rPr dirty="0" sz="2400" spc="-95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ARE </a:t>
            </a:r>
            <a:r>
              <a:rPr dirty="0" sz="2400" spc="-5">
                <a:solidFill>
                  <a:srgbClr val="000000"/>
                </a:solidFill>
              </a:rPr>
              <a:t>CLASSIFIED</a:t>
            </a:r>
            <a:r>
              <a:rPr dirty="0" sz="2400">
                <a:solidFill>
                  <a:srgbClr val="000000"/>
                </a:solidFill>
              </a:rPr>
              <a:t> BY</a:t>
            </a:r>
            <a:r>
              <a:rPr dirty="0" sz="2400" spc="-45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000000"/>
                </a:solidFill>
              </a:rPr>
              <a:t>THE DEPTH</a:t>
            </a:r>
            <a:r>
              <a:rPr dirty="0" sz="2400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000000"/>
                </a:solidFill>
              </a:rPr>
              <a:t>OF THE</a:t>
            </a:r>
            <a:r>
              <a:rPr dirty="0" sz="2400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000000"/>
                </a:solidFill>
              </a:rPr>
              <a:t>WOUND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22842" y="3755228"/>
            <a:ext cx="2685415" cy="198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285115">
              <a:lnSpc>
                <a:spcPct val="148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921928"/>
                </a:solidFill>
                <a:latin typeface="Arial"/>
                <a:cs typeface="Arial"/>
              </a:rPr>
              <a:t>PARTIAL</a:t>
            </a:r>
            <a:r>
              <a:rPr dirty="0" sz="1800" spc="-7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THICKNESS </a:t>
            </a:r>
            <a:r>
              <a:rPr dirty="0" sz="1800" spc="-484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</a:t>
            </a:r>
            <a:r>
              <a:rPr dirty="0" baseline="18518" sz="1800" spc="-7" b="1">
                <a:latin typeface="Arial"/>
                <a:cs typeface="Arial"/>
              </a:rPr>
              <a:t>ND</a:t>
            </a:r>
            <a:r>
              <a:rPr dirty="0" baseline="18518" sz="1800" spc="457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DEGREE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  <a:p>
            <a:pPr marL="38100" marR="30480">
              <a:lnSpc>
                <a:spcPts val="1800"/>
              </a:lnSpc>
              <a:spcBef>
                <a:spcPts val="45"/>
              </a:spcBef>
            </a:pPr>
            <a:r>
              <a:rPr dirty="0" sz="1600">
                <a:latin typeface="Arial MT"/>
                <a:cs typeface="Arial MT"/>
              </a:rPr>
              <a:t>Bright red </a:t>
            </a:r>
            <a:r>
              <a:rPr dirty="0" sz="1600" spc="-5">
                <a:latin typeface="Arial MT"/>
                <a:cs typeface="Arial MT"/>
              </a:rPr>
              <a:t>to mottled </a:t>
            </a:r>
            <a:r>
              <a:rPr dirty="0" sz="1600">
                <a:latin typeface="Arial MT"/>
                <a:cs typeface="Arial MT"/>
              </a:rPr>
              <a:t>in 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appearance and wet </a:t>
            </a:r>
            <a:r>
              <a:rPr dirty="0" sz="1600" spc="-5">
                <a:latin typeface="Arial MT"/>
                <a:cs typeface="Arial MT"/>
              </a:rPr>
              <a:t>to the </a:t>
            </a:r>
            <a:r>
              <a:rPr dirty="0" sz="160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touch.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Blisters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are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commonly </a:t>
            </a:r>
            <a:r>
              <a:rPr dirty="0" sz="1600" spc="-4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seen in </a:t>
            </a:r>
            <a:r>
              <a:rPr dirty="0" sz="1600" spc="-5">
                <a:latin typeface="Arial MT"/>
                <a:cs typeface="Arial MT"/>
              </a:rPr>
              <a:t>superficial partial- </a:t>
            </a:r>
            <a:r>
              <a:rPr dirty="0" sz="160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thickness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burns.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2384" y="3755228"/>
            <a:ext cx="2350135" cy="198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48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FULL THICKNESS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3</a:t>
            </a:r>
            <a:r>
              <a:rPr dirty="0" baseline="18518" sz="1800" spc="-7" b="1">
                <a:latin typeface="Arial"/>
                <a:cs typeface="Arial"/>
              </a:rPr>
              <a:t>RD</a:t>
            </a:r>
            <a:r>
              <a:rPr dirty="0" baseline="18518" sz="1800" spc="442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DEGREE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  <a:p>
            <a:pPr marL="38100" marR="161290">
              <a:lnSpc>
                <a:spcPts val="1800"/>
              </a:lnSpc>
              <a:spcBef>
                <a:spcPts val="45"/>
              </a:spcBef>
            </a:pPr>
            <a:r>
              <a:rPr dirty="0" sz="1600">
                <a:latin typeface="Arial MT"/>
                <a:cs typeface="Arial MT"/>
              </a:rPr>
              <a:t>May appear charred or 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whitish </a:t>
            </a:r>
            <a:r>
              <a:rPr dirty="0" sz="1600">
                <a:latin typeface="Arial MT"/>
                <a:cs typeface="Arial MT"/>
              </a:rPr>
              <a:t>in </a:t>
            </a:r>
            <a:r>
              <a:rPr dirty="0" sz="1600" spc="-15">
                <a:latin typeface="Arial MT"/>
                <a:cs typeface="Arial MT"/>
              </a:rPr>
              <a:t>color, </a:t>
            </a:r>
            <a:r>
              <a:rPr dirty="0" sz="1600" spc="-30">
                <a:latin typeface="Arial MT"/>
                <a:cs typeface="Arial MT"/>
              </a:rPr>
              <a:t>dry, 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5">
                <a:latin typeface="Arial MT"/>
                <a:cs typeface="Arial MT"/>
              </a:rPr>
              <a:t>leathery,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and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insensate. </a:t>
            </a:r>
            <a:r>
              <a:rPr dirty="0" sz="1600" spc="-43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Thrombosed </a:t>
            </a:r>
            <a:r>
              <a:rPr dirty="0" sz="1600">
                <a:latin typeface="Arial MT"/>
                <a:cs typeface="Arial MT"/>
              </a:rPr>
              <a:t>blood 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vessels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may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visible.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101" y="1950721"/>
            <a:ext cx="2406982" cy="17800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9275" y="1962785"/>
            <a:ext cx="2406982" cy="178337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05503" y="3755228"/>
            <a:ext cx="2505075" cy="1981835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35"/>
              </a:spcBef>
            </a:pP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SUPERFICIAL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ts val="2105"/>
              </a:lnSpc>
              <a:spcBef>
                <a:spcPts val="1035"/>
              </a:spcBef>
            </a:pPr>
            <a:r>
              <a:rPr dirty="0" sz="1800" b="1">
                <a:latin typeface="Arial"/>
                <a:cs typeface="Arial"/>
              </a:rPr>
              <a:t>1</a:t>
            </a:r>
            <a:r>
              <a:rPr dirty="0" baseline="18518" sz="1800" b="1">
                <a:latin typeface="Arial"/>
                <a:cs typeface="Arial"/>
              </a:rPr>
              <a:t>ST</a:t>
            </a:r>
            <a:r>
              <a:rPr dirty="0" baseline="18518" sz="1800" spc="457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DEGREE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  <a:p>
            <a:pPr marL="38100" marR="30480">
              <a:lnSpc>
                <a:spcPts val="1800"/>
              </a:lnSpc>
              <a:spcBef>
                <a:spcPts val="105"/>
              </a:spcBef>
            </a:pPr>
            <a:r>
              <a:rPr dirty="0" sz="1600" spc="-5">
                <a:latin typeface="Arial MT"/>
                <a:cs typeface="Arial MT"/>
              </a:rPr>
              <a:t>These </a:t>
            </a:r>
            <a:r>
              <a:rPr dirty="0" sz="1600">
                <a:latin typeface="Arial MT"/>
                <a:cs typeface="Arial MT"/>
              </a:rPr>
              <a:t>burns are </a:t>
            </a:r>
            <a:r>
              <a:rPr dirty="0" sz="1600" spc="-5">
                <a:latin typeface="Arial MT"/>
                <a:cs typeface="Arial MT"/>
              </a:rPr>
              <a:t>painful </a:t>
            </a:r>
            <a:r>
              <a:rPr dirty="0" sz="1600">
                <a:latin typeface="Arial MT"/>
                <a:cs typeface="Arial MT"/>
              </a:rPr>
              <a:t> and </a:t>
            </a:r>
            <a:r>
              <a:rPr dirty="0" sz="1600" spc="-5">
                <a:latin typeface="Arial MT"/>
                <a:cs typeface="Arial MT"/>
              </a:rPr>
              <a:t>erythematous without </a:t>
            </a:r>
            <a:r>
              <a:rPr dirty="0" sz="160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blistering </a:t>
            </a:r>
            <a:r>
              <a:rPr dirty="0" sz="1600">
                <a:latin typeface="Arial MT"/>
                <a:cs typeface="Arial MT"/>
              </a:rPr>
              <a:t>or open wounds. </a:t>
            </a:r>
            <a:r>
              <a:rPr dirty="0" sz="1600" spc="-4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An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example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of</a:t>
            </a:r>
            <a:r>
              <a:rPr dirty="0" sz="1600" spc="4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 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superficial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burn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sunburn.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25395" y="3755228"/>
            <a:ext cx="2392045" cy="1753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147955">
              <a:lnSpc>
                <a:spcPct val="148000"/>
              </a:lnSpc>
              <a:spcBef>
                <a:spcPts val="100"/>
              </a:spcBef>
            </a:pP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SUBDERMAL BURN </a:t>
            </a:r>
            <a:r>
              <a:rPr dirty="0" sz="1800" spc="-49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4</a:t>
            </a:r>
            <a:r>
              <a:rPr dirty="0" baseline="18518" sz="1800" b="1">
                <a:latin typeface="Arial"/>
                <a:cs typeface="Arial"/>
              </a:rPr>
              <a:t>th</a:t>
            </a:r>
            <a:r>
              <a:rPr dirty="0" baseline="18518" sz="1800" spc="43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DEGREE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  <a:p>
            <a:pPr marL="38100" marR="30480">
              <a:lnSpc>
                <a:spcPts val="1800"/>
              </a:lnSpc>
              <a:spcBef>
                <a:spcPts val="45"/>
              </a:spcBef>
            </a:pPr>
            <a:r>
              <a:rPr dirty="0" sz="1600">
                <a:latin typeface="Arial MT"/>
                <a:cs typeface="Arial MT"/>
              </a:rPr>
              <a:t>Subdermal burns </a:t>
            </a:r>
            <a:r>
              <a:rPr dirty="0" sz="1600" spc="-5">
                <a:latin typeface="Arial MT"/>
                <a:cs typeface="Arial MT"/>
              </a:rPr>
              <a:t>extend </a:t>
            </a:r>
            <a:r>
              <a:rPr dirty="0" sz="160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through subcutaneous </a:t>
            </a:r>
            <a:r>
              <a:rPr dirty="0" sz="160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tissue into fascia, </a:t>
            </a:r>
            <a:r>
              <a:rPr dirty="0" sz="1600">
                <a:latin typeface="Arial MT"/>
                <a:cs typeface="Arial MT"/>
              </a:rPr>
              <a:t>muscle, </a:t>
            </a:r>
            <a:r>
              <a:rPr dirty="0" sz="1600" spc="-4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and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even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bone.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0384" y="1952814"/>
            <a:ext cx="2411896" cy="180004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63495" y="1945320"/>
            <a:ext cx="2411896" cy="180754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064484" y="6045215"/>
            <a:ext cx="43180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5898" y="6058985"/>
            <a:ext cx="77089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10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4508" y="6058985"/>
            <a:ext cx="319405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57525" y="729040"/>
            <a:ext cx="35566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000000"/>
                </a:solidFill>
              </a:rPr>
              <a:t>RULE</a:t>
            </a:r>
            <a:r>
              <a:rPr dirty="0" sz="3600" spc="-30">
                <a:solidFill>
                  <a:srgbClr val="000000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OF</a:t>
            </a:r>
            <a:r>
              <a:rPr dirty="0" sz="3600" spc="-35">
                <a:solidFill>
                  <a:srgbClr val="000000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NINES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6764994" y="1340773"/>
            <a:ext cx="4965700" cy="4821555"/>
            <a:chOff x="6764994" y="1340773"/>
            <a:chExt cx="4965700" cy="48215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7494" y="1340773"/>
              <a:ext cx="2743200" cy="48213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4994" y="1340773"/>
              <a:ext cx="2743200" cy="4821382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07707" y="2967544"/>
            <a:ext cx="114300" cy="218440"/>
          </a:xfrm>
          <a:custGeom>
            <a:avLst/>
            <a:gdLst/>
            <a:ahLst/>
            <a:cxnLst/>
            <a:rect l="l" t="t" r="r" b="b"/>
            <a:pathLst>
              <a:path w="114300" h="218439">
                <a:moveTo>
                  <a:pt x="0" y="218235"/>
                </a:moveTo>
                <a:lnTo>
                  <a:pt x="0" y="0"/>
                </a:lnTo>
                <a:lnTo>
                  <a:pt x="114300" y="0"/>
                </a:lnTo>
                <a:lnTo>
                  <a:pt x="114300" y="218235"/>
                </a:lnTo>
                <a:lnTo>
                  <a:pt x="0" y="21823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07707" y="3300904"/>
            <a:ext cx="114300" cy="218440"/>
          </a:xfrm>
          <a:custGeom>
            <a:avLst/>
            <a:gdLst/>
            <a:ahLst/>
            <a:cxnLst/>
            <a:rect l="l" t="t" r="r" b="b"/>
            <a:pathLst>
              <a:path w="114300" h="218439">
                <a:moveTo>
                  <a:pt x="0" y="218235"/>
                </a:moveTo>
                <a:lnTo>
                  <a:pt x="0" y="0"/>
                </a:lnTo>
                <a:lnTo>
                  <a:pt x="114300" y="0"/>
                </a:lnTo>
                <a:lnTo>
                  <a:pt x="114300" y="218235"/>
                </a:lnTo>
                <a:lnTo>
                  <a:pt x="0" y="21823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93192" y="4857557"/>
            <a:ext cx="114300" cy="218440"/>
          </a:xfrm>
          <a:custGeom>
            <a:avLst/>
            <a:gdLst/>
            <a:ahLst/>
            <a:cxnLst/>
            <a:rect l="l" t="t" r="r" b="b"/>
            <a:pathLst>
              <a:path w="114300" h="218439">
                <a:moveTo>
                  <a:pt x="0" y="218235"/>
                </a:moveTo>
                <a:lnTo>
                  <a:pt x="0" y="0"/>
                </a:lnTo>
                <a:lnTo>
                  <a:pt x="114300" y="0"/>
                </a:lnTo>
                <a:lnTo>
                  <a:pt x="114300" y="218235"/>
                </a:lnTo>
                <a:lnTo>
                  <a:pt x="0" y="21823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93192" y="5190918"/>
            <a:ext cx="114300" cy="218440"/>
          </a:xfrm>
          <a:custGeom>
            <a:avLst/>
            <a:gdLst/>
            <a:ahLst/>
            <a:cxnLst/>
            <a:rect l="l" t="t" r="r" b="b"/>
            <a:pathLst>
              <a:path w="114300" h="218439">
                <a:moveTo>
                  <a:pt x="0" y="218235"/>
                </a:moveTo>
                <a:lnTo>
                  <a:pt x="0" y="0"/>
                </a:lnTo>
                <a:lnTo>
                  <a:pt x="114300" y="0"/>
                </a:lnTo>
                <a:lnTo>
                  <a:pt x="114300" y="218235"/>
                </a:lnTo>
                <a:lnTo>
                  <a:pt x="0" y="21823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375261" y="1589365"/>
            <a:ext cx="5411470" cy="457835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36830" marR="5080">
              <a:lnSpc>
                <a:spcPts val="2100"/>
              </a:lnSpc>
              <a:spcBef>
                <a:spcPts val="219"/>
              </a:spcBef>
            </a:pPr>
            <a:r>
              <a:rPr dirty="0" sz="1800" spc="-50" b="1">
                <a:solidFill>
                  <a:srgbClr val="921928"/>
                </a:solidFill>
                <a:latin typeface="Arial"/>
                <a:cs typeface="Arial"/>
              </a:rPr>
              <a:t>11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areas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that </a:t>
            </a:r>
            <a:r>
              <a:rPr dirty="0" sz="1800" b="1">
                <a:latin typeface="Arial"/>
                <a:cs typeface="Arial"/>
              </a:rPr>
              <a:t>each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have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9%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body surface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area </a:t>
            </a:r>
            <a:r>
              <a:rPr dirty="0" sz="1800" spc="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(</a:t>
            </a:r>
            <a:r>
              <a:rPr dirty="0" sz="1800" spc="-5" b="1">
                <a:latin typeface="Arial"/>
                <a:cs typeface="Arial"/>
              </a:rPr>
              <a:t>head</a:t>
            </a:r>
            <a:r>
              <a:rPr dirty="0" sz="1800" spc="-5">
                <a:latin typeface="Arial MT"/>
                <a:cs typeface="Arial MT"/>
              </a:rPr>
              <a:t>, </a:t>
            </a:r>
            <a:r>
              <a:rPr dirty="0" sz="1800" spc="-5" b="1">
                <a:latin typeface="Arial"/>
                <a:cs typeface="Arial"/>
              </a:rPr>
              <a:t>upper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extremities</a:t>
            </a:r>
            <a:r>
              <a:rPr dirty="0" sz="1800" spc="-5">
                <a:latin typeface="Arial MT"/>
                <a:cs typeface="Arial MT"/>
              </a:rPr>
              <a:t>,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 b="1">
                <a:latin typeface="Arial"/>
                <a:cs typeface="Arial"/>
              </a:rPr>
              <a:t>front </a:t>
            </a:r>
            <a:r>
              <a:rPr dirty="0" sz="1800" spc="-5">
                <a:latin typeface="Arial MT"/>
                <a:cs typeface="Arial MT"/>
              </a:rPr>
              <a:t>and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 b="1">
                <a:latin typeface="Arial"/>
                <a:cs typeface="Arial"/>
              </a:rPr>
              <a:t>backs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 b="1">
                <a:latin typeface="Arial"/>
                <a:cs typeface="Arial"/>
              </a:rPr>
              <a:t>lower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extremities, </a:t>
            </a:r>
            <a:r>
              <a:rPr dirty="0" sz="1800" spc="-5">
                <a:latin typeface="Arial MT"/>
                <a:cs typeface="Arial MT"/>
              </a:rPr>
              <a:t>and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 b="1">
                <a:latin typeface="Arial"/>
                <a:cs typeface="Arial"/>
              </a:rPr>
              <a:t>front </a:t>
            </a:r>
            <a:r>
              <a:rPr dirty="0" sz="1800" spc="-5">
                <a:latin typeface="Arial MT"/>
                <a:cs typeface="Arial MT"/>
              </a:rPr>
              <a:t>and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 b="1">
                <a:latin typeface="Arial"/>
                <a:cs typeface="Arial"/>
              </a:rPr>
              <a:t>back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of </a:t>
            </a:r>
            <a:r>
              <a:rPr dirty="0" sz="1800">
                <a:latin typeface="Arial MT"/>
                <a:cs typeface="Arial MT"/>
              </a:rPr>
              <a:t>the </a:t>
            </a:r>
            <a:r>
              <a:rPr dirty="0" sz="1800" spc="-5" b="1">
                <a:latin typeface="Arial"/>
                <a:cs typeface="Arial"/>
              </a:rPr>
              <a:t>torso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having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TWO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9%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areas</a:t>
            </a:r>
            <a:r>
              <a:rPr dirty="0" sz="1800" spc="-5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Arial MT"/>
              <a:cs typeface="Arial MT"/>
            </a:endParaRPr>
          </a:p>
          <a:p>
            <a:pPr marL="250825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Palm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size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represents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~1%</a:t>
            </a:r>
            <a:endParaRPr sz="1800">
              <a:latin typeface="Arial MT"/>
              <a:cs typeface="Arial MT"/>
            </a:endParaRPr>
          </a:p>
          <a:p>
            <a:pPr marL="250825">
              <a:lnSpc>
                <a:spcPct val="100000"/>
              </a:lnSpc>
              <a:spcBef>
                <a:spcPts val="440"/>
              </a:spcBef>
            </a:pPr>
            <a:r>
              <a:rPr dirty="0" sz="1800" spc="-5" b="1">
                <a:latin typeface="Arial"/>
                <a:cs typeface="Arial"/>
              </a:rPr>
              <a:t>Estimate</a:t>
            </a:r>
            <a:r>
              <a:rPr dirty="0" sz="1800" spc="-5">
                <a:latin typeface="Arial MT"/>
                <a:cs typeface="Arial MT"/>
              </a:rPr>
              <a:t>/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round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up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to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nearest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10%</a:t>
            </a:r>
            <a:endParaRPr sz="1800">
              <a:latin typeface="Arial"/>
              <a:cs typeface="Arial"/>
            </a:endParaRPr>
          </a:p>
          <a:p>
            <a:pPr marL="22225" marR="336550">
              <a:lnSpc>
                <a:spcPts val="2100"/>
              </a:lnSpc>
              <a:spcBef>
                <a:spcPts val="1460"/>
              </a:spcBef>
            </a:pPr>
            <a:r>
              <a:rPr dirty="0" sz="1800" spc="-5" b="1">
                <a:latin typeface="Arial"/>
                <a:cs typeface="Arial"/>
              </a:rPr>
              <a:t>If </a:t>
            </a:r>
            <a:r>
              <a:rPr dirty="0" sz="1800">
                <a:latin typeface="Arial MT"/>
                <a:cs typeface="Arial MT"/>
              </a:rPr>
              <a:t>half of </a:t>
            </a:r>
            <a:r>
              <a:rPr dirty="0" sz="1800" spc="-5">
                <a:latin typeface="Arial MT"/>
                <a:cs typeface="Arial MT"/>
              </a:rPr>
              <a:t>the front </a:t>
            </a:r>
            <a:r>
              <a:rPr dirty="0" sz="1800">
                <a:latin typeface="Arial MT"/>
                <a:cs typeface="Arial MT"/>
              </a:rPr>
              <a:t>or rear area </a:t>
            </a:r>
            <a:r>
              <a:rPr dirty="0" sz="1800" b="1">
                <a:latin typeface="Arial"/>
                <a:cs typeface="Arial"/>
              </a:rPr>
              <a:t>is </a:t>
            </a:r>
            <a:r>
              <a:rPr dirty="0" sz="1800" spc="-5" b="1">
                <a:latin typeface="Arial"/>
                <a:cs typeface="Arial"/>
              </a:rPr>
              <a:t>burned</a:t>
            </a:r>
            <a:r>
              <a:rPr dirty="0" sz="1800" spc="-5">
                <a:latin typeface="Arial MT"/>
                <a:cs typeface="Arial MT"/>
              </a:rPr>
              <a:t>, the </a:t>
            </a:r>
            <a:r>
              <a:rPr dirty="0" sz="1800">
                <a:latin typeface="Arial MT"/>
                <a:cs typeface="Arial MT"/>
              </a:rPr>
              <a:t>area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would be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 b="1">
                <a:latin typeface="Arial"/>
                <a:cs typeface="Arial"/>
              </a:rPr>
              <a:t>half </a:t>
            </a:r>
            <a:r>
              <a:rPr dirty="0" sz="1800" spc="-5">
                <a:latin typeface="Arial MT"/>
                <a:cs typeface="Arial MT"/>
              </a:rPr>
              <a:t>of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5" b="1">
                <a:latin typeface="Arial"/>
                <a:cs typeface="Arial"/>
              </a:rPr>
              <a:t>area</a:t>
            </a:r>
            <a:r>
              <a:rPr dirty="0" sz="1800" b="1">
                <a:latin typeface="Arial"/>
                <a:cs typeface="Arial"/>
              </a:rPr>
              <a:t> value</a:t>
            </a:r>
            <a:endParaRPr sz="18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270"/>
              </a:spcBef>
            </a:pPr>
            <a:r>
              <a:rPr dirty="0" sz="2000" spc="-5" b="1">
                <a:latin typeface="Arial"/>
                <a:cs typeface="Arial"/>
              </a:rPr>
              <a:t>Estimation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 marL="250825" marR="501650">
              <a:lnSpc>
                <a:spcPct val="120400"/>
              </a:lnSpc>
              <a:spcBef>
                <a:spcPts val="434"/>
              </a:spcBef>
            </a:pPr>
            <a:r>
              <a:rPr dirty="0" sz="1800" b="1">
                <a:latin typeface="Arial"/>
                <a:cs typeface="Arial"/>
              </a:rPr>
              <a:t>Half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5">
                <a:latin typeface="Arial MT"/>
                <a:cs typeface="Arial MT"/>
              </a:rPr>
              <a:t> the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front upper/lower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extremity </a:t>
            </a:r>
            <a:r>
              <a:rPr dirty="0" sz="1800">
                <a:latin typeface="Arial MT"/>
                <a:cs typeface="Arial MT"/>
              </a:rPr>
              <a:t>is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4.5% </a:t>
            </a:r>
            <a:r>
              <a:rPr dirty="0" sz="1800" spc="-484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Half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5">
                <a:latin typeface="Arial MT"/>
                <a:cs typeface="Arial MT"/>
              </a:rPr>
              <a:t> the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front upper/lower torso</a:t>
            </a:r>
            <a:r>
              <a:rPr dirty="0" sz="1800">
                <a:latin typeface="Arial MT"/>
                <a:cs typeface="Arial MT"/>
              </a:rPr>
              <a:t> is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9%</a:t>
            </a:r>
            <a:endParaRPr sz="1800">
              <a:latin typeface="Arial"/>
              <a:cs typeface="Arial"/>
            </a:endParaRPr>
          </a:p>
          <a:p>
            <a:pPr marL="12700" marR="2316480">
              <a:lnSpc>
                <a:spcPts val="2100"/>
              </a:lnSpc>
              <a:spcBef>
                <a:spcPts val="1614"/>
              </a:spcBef>
            </a:pP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DO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NOT include first-degree </a:t>
            </a:r>
            <a:r>
              <a:rPr dirty="0" sz="1800" spc="-49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burn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in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this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assessment.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64484" y="6045215"/>
            <a:ext cx="43180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5898" y="6058985"/>
            <a:ext cx="77089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10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4508" y="6058985"/>
            <a:ext cx="319405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081486" y="4950069"/>
            <a:ext cx="5864225" cy="890269"/>
          </a:xfrm>
          <a:custGeom>
            <a:avLst/>
            <a:gdLst/>
            <a:ahLst/>
            <a:cxnLst/>
            <a:rect l="l" t="t" r="r" b="b"/>
            <a:pathLst>
              <a:path w="5864225" h="890270">
                <a:moveTo>
                  <a:pt x="5789297" y="0"/>
                </a:moveTo>
                <a:lnTo>
                  <a:pt x="74472" y="0"/>
                </a:lnTo>
                <a:lnTo>
                  <a:pt x="45484" y="5852"/>
                </a:lnTo>
                <a:lnTo>
                  <a:pt x="21812" y="21812"/>
                </a:lnTo>
                <a:lnTo>
                  <a:pt x="5852" y="45484"/>
                </a:lnTo>
                <a:lnTo>
                  <a:pt x="0" y="74472"/>
                </a:lnTo>
                <a:lnTo>
                  <a:pt x="0" y="815612"/>
                </a:lnTo>
                <a:lnTo>
                  <a:pt x="5852" y="844600"/>
                </a:lnTo>
                <a:lnTo>
                  <a:pt x="21812" y="868273"/>
                </a:lnTo>
                <a:lnTo>
                  <a:pt x="45484" y="884233"/>
                </a:lnTo>
                <a:lnTo>
                  <a:pt x="74472" y="890085"/>
                </a:lnTo>
                <a:lnTo>
                  <a:pt x="5789297" y="890085"/>
                </a:lnTo>
                <a:lnTo>
                  <a:pt x="5818285" y="884233"/>
                </a:lnTo>
                <a:lnTo>
                  <a:pt x="5841957" y="868273"/>
                </a:lnTo>
                <a:lnTo>
                  <a:pt x="5857917" y="844600"/>
                </a:lnTo>
                <a:lnTo>
                  <a:pt x="5863770" y="815612"/>
                </a:lnTo>
                <a:lnTo>
                  <a:pt x="5863770" y="74472"/>
                </a:lnTo>
                <a:lnTo>
                  <a:pt x="5857917" y="45484"/>
                </a:lnTo>
                <a:lnTo>
                  <a:pt x="5841957" y="21812"/>
                </a:lnTo>
                <a:lnTo>
                  <a:pt x="5818285" y="5852"/>
                </a:lnTo>
                <a:lnTo>
                  <a:pt x="5789297" y="0"/>
                </a:lnTo>
                <a:close/>
              </a:path>
            </a:pathLst>
          </a:custGeom>
          <a:solidFill>
            <a:srgbClr val="FFF4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0214" y="700012"/>
            <a:ext cx="69513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000000"/>
                </a:solidFill>
              </a:rPr>
              <a:t>CALCULATING</a:t>
            </a:r>
            <a:r>
              <a:rPr dirty="0" sz="3600" spc="-15">
                <a:solidFill>
                  <a:srgbClr val="000000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RULE OF</a:t>
            </a:r>
            <a:r>
              <a:rPr dirty="0" sz="3600" spc="-10">
                <a:solidFill>
                  <a:srgbClr val="000000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NINES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174740" y="1746794"/>
            <a:ext cx="1621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MT"/>
                <a:cs typeface="Arial MT"/>
              </a:rPr>
              <a:t>Burned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areas: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5465" y="2191294"/>
            <a:ext cx="4232910" cy="1358900"/>
          </a:xfrm>
          <a:prstGeom prst="rect">
            <a:avLst/>
          </a:prstGeom>
        </p:spPr>
        <p:txBody>
          <a:bodyPr wrap="square" lIns="0" tIns="152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5">
                <a:latin typeface="Arial MT"/>
                <a:cs typeface="Arial MT"/>
              </a:rPr>
              <a:t>Left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half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anterior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torso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45800"/>
              </a:lnSpc>
            </a:pPr>
            <a:r>
              <a:rPr dirty="0" sz="2000" spc="-5">
                <a:latin typeface="Arial MT"/>
                <a:cs typeface="Arial MT"/>
              </a:rPr>
              <a:t>Front </a:t>
            </a:r>
            <a:r>
              <a:rPr dirty="0" sz="2000">
                <a:latin typeface="Arial MT"/>
                <a:cs typeface="Arial MT"/>
              </a:rPr>
              <a:t>and back of </a:t>
            </a:r>
            <a:r>
              <a:rPr dirty="0" sz="2000" spc="-5">
                <a:latin typeface="Arial MT"/>
                <a:cs typeface="Arial MT"/>
              </a:rPr>
              <a:t>left </a:t>
            </a:r>
            <a:r>
              <a:rPr dirty="0" sz="2000">
                <a:latin typeface="Arial MT"/>
                <a:cs typeface="Arial MT"/>
              </a:rPr>
              <a:t>upper </a:t>
            </a:r>
            <a:r>
              <a:rPr dirty="0" sz="2000" spc="-5">
                <a:latin typeface="Arial MT"/>
                <a:cs typeface="Arial MT"/>
              </a:rPr>
              <a:t>extremity </a:t>
            </a:r>
            <a:r>
              <a:rPr dirty="0" sz="2000" spc="-55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Anterior portion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5">
                <a:latin typeface="Arial MT"/>
                <a:cs typeface="Arial MT"/>
              </a:rPr>
              <a:t> left</a:t>
            </a:r>
            <a:r>
              <a:rPr dirty="0" sz="2000">
                <a:latin typeface="Arial MT"/>
                <a:cs typeface="Arial MT"/>
              </a:rPr>
              <a:t> lower</a:t>
            </a:r>
            <a:r>
              <a:rPr dirty="0" sz="2000" spc="-5">
                <a:latin typeface="Arial MT"/>
                <a:cs typeface="Arial MT"/>
              </a:rPr>
              <a:t> extremity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2436" y="2297736"/>
            <a:ext cx="546735" cy="1337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921928"/>
                </a:solidFill>
                <a:latin typeface="Arial"/>
                <a:cs typeface="Arial"/>
              </a:rPr>
              <a:t>9%</a:t>
            </a:r>
            <a:endParaRPr sz="28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125"/>
              </a:spcBef>
            </a:pPr>
            <a:r>
              <a:rPr dirty="0" sz="2800" b="1">
                <a:solidFill>
                  <a:srgbClr val="921928"/>
                </a:solidFill>
                <a:latin typeface="Arial"/>
                <a:cs typeface="Arial"/>
              </a:rPr>
              <a:t>9%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b="1">
                <a:solidFill>
                  <a:srgbClr val="921928"/>
                </a:solidFill>
                <a:latin typeface="Arial"/>
                <a:cs typeface="Arial"/>
              </a:rPr>
              <a:t>9%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1125" y="2370077"/>
            <a:ext cx="623335" cy="163188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261826" y="5085872"/>
            <a:ext cx="4753610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-5" b="1">
                <a:latin typeface="Arial"/>
                <a:cs typeface="Arial"/>
              </a:rPr>
              <a:t>Note: </a:t>
            </a:r>
            <a:r>
              <a:rPr dirty="0" sz="1800" spc="-5">
                <a:latin typeface="Arial MT"/>
                <a:cs typeface="Arial MT"/>
              </a:rPr>
              <a:t>For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estimation</a:t>
            </a:r>
            <a:r>
              <a:rPr dirty="0" sz="1800">
                <a:latin typeface="Arial MT"/>
                <a:cs typeface="Arial MT"/>
              </a:rPr>
              <a:t> of </a:t>
            </a:r>
            <a:r>
              <a:rPr dirty="0" sz="1800" spc="-5">
                <a:latin typeface="Arial MT"/>
                <a:cs typeface="Arial MT"/>
              </a:rPr>
              <a:t>fluid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resuscitation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requirements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this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would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 rounded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up</a:t>
            </a:r>
            <a:r>
              <a:rPr dirty="0" sz="1800" spc="-5">
                <a:latin typeface="Arial MT"/>
                <a:cs typeface="Arial MT"/>
              </a:rPr>
              <a:t> to</a:t>
            </a:r>
            <a:r>
              <a:rPr dirty="0" sz="1800">
                <a:latin typeface="Arial MT"/>
                <a:cs typeface="Arial MT"/>
              </a:rPr>
              <a:t> 30%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91121" y="3721880"/>
            <a:ext cx="2463165" cy="108585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629285" algn="l"/>
              </a:tabLst>
            </a:pPr>
            <a:r>
              <a:rPr dirty="0" baseline="-3156" sz="6600" b="1">
                <a:latin typeface="Arial"/>
                <a:cs typeface="Arial"/>
              </a:rPr>
              <a:t>=	</a:t>
            </a:r>
            <a:r>
              <a:rPr dirty="0" sz="4800" b="1">
                <a:solidFill>
                  <a:srgbClr val="921928"/>
                </a:solidFill>
                <a:latin typeface="Arial"/>
                <a:cs typeface="Arial"/>
              </a:rPr>
              <a:t>27%</a:t>
            </a:r>
            <a:endParaRPr sz="4800">
              <a:latin typeface="Arial"/>
              <a:cs typeface="Arial"/>
            </a:endParaRPr>
          </a:p>
          <a:p>
            <a:pPr marL="583565">
              <a:lnSpc>
                <a:spcPct val="100000"/>
              </a:lnSpc>
              <a:spcBef>
                <a:spcPts val="114"/>
              </a:spcBef>
            </a:pPr>
            <a:r>
              <a:rPr dirty="0" sz="1800">
                <a:latin typeface="Arial MT"/>
                <a:cs typeface="Arial MT"/>
              </a:rPr>
              <a:t>(9</a:t>
            </a:r>
            <a:r>
              <a:rPr dirty="0" sz="1400">
                <a:latin typeface="Arial MT"/>
                <a:cs typeface="Arial MT"/>
              </a:rPr>
              <a:t>%</a:t>
            </a:r>
            <a:r>
              <a:rPr dirty="0" sz="1800">
                <a:latin typeface="Arial MT"/>
                <a:cs typeface="Arial MT"/>
              </a:rPr>
              <a:t>+9</a:t>
            </a:r>
            <a:r>
              <a:rPr dirty="0" sz="1400">
                <a:latin typeface="Arial MT"/>
                <a:cs typeface="Arial MT"/>
              </a:rPr>
              <a:t>%</a:t>
            </a:r>
            <a:r>
              <a:rPr dirty="0" sz="1800">
                <a:latin typeface="Arial MT"/>
                <a:cs typeface="Arial MT"/>
              </a:rPr>
              <a:t>+9</a:t>
            </a:r>
            <a:r>
              <a:rPr dirty="0" sz="1400">
                <a:latin typeface="Arial MT"/>
                <a:cs typeface="Arial MT"/>
              </a:rPr>
              <a:t>%</a:t>
            </a:r>
            <a:r>
              <a:rPr dirty="0" sz="1800">
                <a:latin typeface="Arial MT"/>
                <a:cs typeface="Arial MT"/>
              </a:rPr>
              <a:t>=27%)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4740" y="3902164"/>
            <a:ext cx="2481580" cy="6223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9"/>
              </a:spcBef>
            </a:pPr>
            <a:r>
              <a:rPr dirty="0" sz="2000" spc="-35" b="1">
                <a:latin typeface="Arial"/>
                <a:cs typeface="Arial"/>
              </a:rPr>
              <a:t>Total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Body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Surface </a:t>
            </a:r>
            <a:r>
              <a:rPr dirty="0" sz="2000" b="1">
                <a:latin typeface="Arial"/>
                <a:cs typeface="Arial"/>
              </a:rPr>
              <a:t> Area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(TBSA)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Burned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756078" y="1441044"/>
            <a:ext cx="4932680" cy="4789805"/>
            <a:chOff x="756078" y="1441044"/>
            <a:chExt cx="4932680" cy="478980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3666" y="2300679"/>
              <a:ext cx="834837" cy="37908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078" y="1441044"/>
              <a:ext cx="2724933" cy="47892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3778" y="1441044"/>
              <a:ext cx="2724933" cy="478927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064484" y="6045215"/>
            <a:ext cx="43180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35898" y="6058985"/>
            <a:ext cx="77089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10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74508" y="6058985"/>
            <a:ext cx="319405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4722" y="1490503"/>
            <a:ext cx="2270643" cy="22773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19181" y="728647"/>
            <a:ext cx="1804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0000"/>
                </a:solidFill>
              </a:rPr>
              <a:t>AI</a:t>
            </a:r>
            <a:r>
              <a:rPr dirty="0" sz="3600" spc="-65">
                <a:solidFill>
                  <a:srgbClr val="000000"/>
                </a:solidFill>
              </a:rPr>
              <a:t>R</a:t>
            </a:r>
            <a:r>
              <a:rPr dirty="0" sz="3600" spc="-204">
                <a:solidFill>
                  <a:srgbClr val="000000"/>
                </a:solidFill>
              </a:rPr>
              <a:t>W</a:t>
            </a:r>
            <a:r>
              <a:rPr dirty="0" sz="3600" spc="-335">
                <a:solidFill>
                  <a:srgbClr val="000000"/>
                </a:solidFill>
              </a:rPr>
              <a:t>A</a:t>
            </a:r>
            <a:r>
              <a:rPr dirty="0" sz="3600">
                <a:solidFill>
                  <a:srgbClr val="000000"/>
                </a:solidFill>
              </a:rPr>
              <a:t>Y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1340" y="1895732"/>
            <a:ext cx="3526227" cy="284108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303955" y="3920733"/>
            <a:ext cx="114300" cy="1337310"/>
          </a:xfrm>
          <a:custGeom>
            <a:avLst/>
            <a:gdLst/>
            <a:ahLst/>
            <a:cxnLst/>
            <a:rect l="l" t="t" r="r" b="b"/>
            <a:pathLst>
              <a:path w="114300" h="1337310">
                <a:moveTo>
                  <a:pt x="0" y="1337294"/>
                </a:moveTo>
                <a:lnTo>
                  <a:pt x="0" y="0"/>
                </a:lnTo>
                <a:lnTo>
                  <a:pt x="114300" y="0"/>
                </a:lnTo>
                <a:lnTo>
                  <a:pt x="114300" y="1337294"/>
                </a:lnTo>
                <a:lnTo>
                  <a:pt x="0" y="133729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32729" y="5030453"/>
            <a:ext cx="6442710" cy="83311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Inhalation injury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should be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suspected</a:t>
            </a:r>
            <a:r>
              <a:rPr dirty="0" sz="1800">
                <a:latin typeface="Arial MT"/>
                <a:cs typeface="Arial MT"/>
              </a:rPr>
              <a:t> if</a:t>
            </a:r>
            <a:r>
              <a:rPr dirty="0" sz="1800" spc="-5">
                <a:latin typeface="Arial MT"/>
                <a:cs typeface="Arial MT"/>
              </a:rPr>
              <a:t> the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casualty </a:t>
            </a:r>
            <a:r>
              <a:rPr dirty="0" sz="1800">
                <a:latin typeface="Arial MT"/>
                <a:cs typeface="Arial MT"/>
              </a:rPr>
              <a:t>was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 an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enclosed space such as a vehicle, a building, or a burning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compartment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 a ship at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sea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6267" y="2798185"/>
            <a:ext cx="2830178" cy="198550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565129" y="3876234"/>
            <a:ext cx="2757805" cy="13665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-5">
                <a:latin typeface="Arial MT"/>
                <a:cs typeface="Arial MT"/>
              </a:rPr>
              <a:t>Findings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suggestive</a:t>
            </a:r>
            <a:r>
              <a:rPr dirty="0" sz="1800">
                <a:latin typeface="Arial MT"/>
                <a:cs typeface="Arial MT"/>
              </a:rPr>
              <a:t> of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inhalation </a:t>
            </a:r>
            <a:r>
              <a:rPr dirty="0" sz="1800">
                <a:latin typeface="Arial MT"/>
                <a:cs typeface="Arial MT"/>
              </a:rPr>
              <a:t>injury include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facial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burns,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carbonaceous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sputum, </a:t>
            </a:r>
            <a:r>
              <a:rPr dirty="0" sz="1800" spc="-15">
                <a:latin typeface="Arial MT"/>
                <a:cs typeface="Arial MT"/>
              </a:rPr>
              <a:t>stridor, 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hoarseness,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cough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dirty="0" spc="-15" b="1">
                <a:solidFill>
                  <a:srgbClr val="921928"/>
                </a:solidFill>
                <a:latin typeface="Arial"/>
                <a:cs typeface="Arial"/>
              </a:rPr>
              <a:t>STOP</a:t>
            </a:r>
            <a:r>
              <a:rPr dirty="0" spc="-6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pc="-5"/>
              <a:t>the</a:t>
            </a:r>
            <a:r>
              <a:rPr dirty="0" spc="-20"/>
              <a:t> </a:t>
            </a:r>
            <a:r>
              <a:rPr dirty="0"/>
              <a:t>burning</a:t>
            </a:r>
            <a:r>
              <a:rPr dirty="0" spc="-20"/>
              <a:t> </a:t>
            </a:r>
            <a:r>
              <a:rPr dirty="0"/>
              <a:t>process!</a:t>
            </a:r>
          </a:p>
          <a:p>
            <a:pPr marL="12700" marR="5080">
              <a:lnSpc>
                <a:spcPts val="2800"/>
              </a:lnSpc>
              <a:spcBef>
                <a:spcPts val="1680"/>
              </a:spcBef>
            </a:pPr>
            <a:r>
              <a:rPr dirty="0" spc="-5" b="1">
                <a:solidFill>
                  <a:srgbClr val="921928"/>
                </a:solidFill>
                <a:latin typeface="Arial"/>
                <a:cs typeface="Arial"/>
              </a:rPr>
              <a:t>Inhalation injury </a:t>
            </a:r>
            <a:r>
              <a:rPr dirty="0"/>
              <a:t>can cause </a:t>
            </a:r>
            <a:r>
              <a:rPr dirty="0" spc="-5"/>
              <a:t>difficulties </a:t>
            </a:r>
            <a:r>
              <a:rPr dirty="0" spc="-655"/>
              <a:t> </a:t>
            </a:r>
            <a:r>
              <a:rPr dirty="0" spc="-5"/>
              <a:t>with the</a:t>
            </a:r>
            <a:r>
              <a:rPr dirty="0"/>
              <a:t> airway</a:t>
            </a:r>
            <a:r>
              <a:rPr dirty="0" spc="-10"/>
              <a:t> </a:t>
            </a:r>
            <a:r>
              <a:rPr dirty="0"/>
              <a:t>and </a:t>
            </a:r>
            <a:r>
              <a:rPr dirty="0" spc="-5"/>
              <a:t>breathing</a:t>
            </a:r>
          </a:p>
        </p:txBody>
      </p:sp>
      <p:sp>
        <p:nvSpPr>
          <p:cNvPr id="12" name="object 12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064484" y="6045215"/>
            <a:ext cx="43180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5898" y="6058985"/>
            <a:ext cx="77089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10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74508" y="6058985"/>
            <a:ext cx="319405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00722" y="4713570"/>
            <a:ext cx="5970905" cy="920750"/>
          </a:xfrm>
          <a:custGeom>
            <a:avLst/>
            <a:gdLst/>
            <a:ahLst/>
            <a:cxnLst/>
            <a:rect l="l" t="t" r="r" b="b"/>
            <a:pathLst>
              <a:path w="5970905" h="920750">
                <a:moveTo>
                  <a:pt x="5865039" y="0"/>
                </a:moveTo>
                <a:lnTo>
                  <a:pt x="105670" y="0"/>
                </a:lnTo>
                <a:lnTo>
                  <a:pt x="64538" y="8304"/>
                </a:lnTo>
                <a:lnTo>
                  <a:pt x="30950" y="30950"/>
                </a:lnTo>
                <a:lnTo>
                  <a:pt x="8304" y="64538"/>
                </a:lnTo>
                <a:lnTo>
                  <a:pt x="0" y="105670"/>
                </a:lnTo>
                <a:lnTo>
                  <a:pt x="0" y="814725"/>
                </a:lnTo>
                <a:lnTo>
                  <a:pt x="8304" y="855857"/>
                </a:lnTo>
                <a:lnTo>
                  <a:pt x="30950" y="889445"/>
                </a:lnTo>
                <a:lnTo>
                  <a:pt x="64538" y="912091"/>
                </a:lnTo>
                <a:lnTo>
                  <a:pt x="105670" y="920396"/>
                </a:lnTo>
                <a:lnTo>
                  <a:pt x="5865039" y="920396"/>
                </a:lnTo>
                <a:lnTo>
                  <a:pt x="5906170" y="912091"/>
                </a:lnTo>
                <a:lnTo>
                  <a:pt x="5939759" y="889445"/>
                </a:lnTo>
                <a:lnTo>
                  <a:pt x="5962405" y="855857"/>
                </a:lnTo>
                <a:lnTo>
                  <a:pt x="5970709" y="814725"/>
                </a:lnTo>
                <a:lnTo>
                  <a:pt x="5970709" y="105670"/>
                </a:lnTo>
                <a:lnTo>
                  <a:pt x="5962405" y="64538"/>
                </a:lnTo>
                <a:lnTo>
                  <a:pt x="5939759" y="30950"/>
                </a:lnTo>
                <a:lnTo>
                  <a:pt x="5906170" y="8304"/>
                </a:lnTo>
                <a:lnTo>
                  <a:pt x="5865039" y="0"/>
                </a:lnTo>
                <a:close/>
              </a:path>
            </a:pathLst>
          </a:custGeom>
          <a:solidFill>
            <a:srgbClr val="FFF4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19181" y="728647"/>
            <a:ext cx="1804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0000"/>
                </a:solidFill>
              </a:rPr>
              <a:t>AI</a:t>
            </a:r>
            <a:r>
              <a:rPr dirty="0" sz="3600" spc="-65">
                <a:solidFill>
                  <a:srgbClr val="000000"/>
                </a:solidFill>
              </a:rPr>
              <a:t>R</a:t>
            </a:r>
            <a:r>
              <a:rPr dirty="0" sz="3600" spc="-204">
                <a:solidFill>
                  <a:srgbClr val="000000"/>
                </a:solidFill>
              </a:rPr>
              <a:t>W</a:t>
            </a:r>
            <a:r>
              <a:rPr dirty="0" sz="3600" spc="-335">
                <a:solidFill>
                  <a:srgbClr val="000000"/>
                </a:solidFill>
              </a:rPr>
              <a:t>A</a:t>
            </a:r>
            <a:r>
              <a:rPr dirty="0" sz="3600">
                <a:solidFill>
                  <a:srgbClr val="000000"/>
                </a:solidFill>
              </a:rPr>
              <a:t>Y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418" y="1380804"/>
            <a:ext cx="2025530" cy="20249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70851" y="1348367"/>
            <a:ext cx="5532120" cy="403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dirty="0" sz="2000" spc="-5">
                <a:latin typeface="Arial MT"/>
                <a:cs typeface="Arial MT"/>
              </a:rPr>
              <a:t>Facial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burns,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especially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closed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spaces,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350"/>
              </a:lnSpc>
            </a:pPr>
            <a:r>
              <a:rPr dirty="0" sz="2000">
                <a:latin typeface="Arial MT"/>
                <a:cs typeface="Arial MT"/>
              </a:rPr>
              <a:t>may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 </a:t>
            </a:r>
            <a:r>
              <a:rPr dirty="0" sz="2000" spc="-5">
                <a:latin typeface="Arial MT"/>
                <a:cs typeface="Arial MT"/>
              </a:rPr>
              <a:t>associated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with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20" b="1">
                <a:latin typeface="Arial"/>
                <a:cs typeface="Arial"/>
              </a:rPr>
              <a:t>INHALATION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INJURY</a:t>
            </a:r>
            <a:endParaRPr sz="2000">
              <a:latin typeface="Arial"/>
              <a:cs typeface="Arial"/>
            </a:endParaRPr>
          </a:p>
          <a:p>
            <a:pPr marL="12700" marR="61594">
              <a:lnSpc>
                <a:spcPts val="2300"/>
              </a:lnSpc>
              <a:spcBef>
                <a:spcPts val="1660"/>
              </a:spcBef>
            </a:pPr>
            <a:r>
              <a:rPr dirty="0" sz="2000">
                <a:latin typeface="Arial MT"/>
                <a:cs typeface="Arial MT"/>
              </a:rPr>
              <a:t>Aggressively </a:t>
            </a:r>
            <a:r>
              <a:rPr dirty="0" sz="2000" spc="-5">
                <a:latin typeface="Arial MT"/>
                <a:cs typeface="Arial MT"/>
              </a:rPr>
              <a:t>monitor </a:t>
            </a:r>
            <a:r>
              <a:rPr dirty="0" sz="2000">
                <a:latin typeface="Arial MT"/>
                <a:cs typeface="Arial MT"/>
              </a:rPr>
              <a:t>airway </a:t>
            </a:r>
            <a:r>
              <a:rPr dirty="0" sz="2000" spc="-5">
                <a:latin typeface="Arial MT"/>
                <a:cs typeface="Arial MT"/>
              </a:rPr>
              <a:t>status </a:t>
            </a:r>
            <a:r>
              <a:rPr dirty="0" sz="2000">
                <a:latin typeface="Arial MT"/>
                <a:cs typeface="Arial MT"/>
              </a:rPr>
              <a:t>and oxygen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saturation </a:t>
            </a:r>
            <a:r>
              <a:rPr dirty="0" sz="2000">
                <a:latin typeface="Arial MT"/>
                <a:cs typeface="Arial MT"/>
              </a:rPr>
              <a:t>in such </a:t>
            </a:r>
            <a:r>
              <a:rPr dirty="0" sz="2000" spc="-5">
                <a:latin typeface="Arial MT"/>
                <a:cs typeface="Arial MT"/>
              </a:rPr>
              <a:t>patients </a:t>
            </a:r>
            <a:r>
              <a:rPr dirty="0" sz="2000">
                <a:latin typeface="Arial MT"/>
                <a:cs typeface="Arial MT"/>
              </a:rPr>
              <a:t>and consider early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surgical airway </a:t>
            </a:r>
            <a:r>
              <a:rPr dirty="0" sz="2000" spc="-5">
                <a:latin typeface="Arial MT"/>
                <a:cs typeface="Arial MT"/>
              </a:rPr>
              <a:t>for respiratory distress </a:t>
            </a:r>
            <a:r>
              <a:rPr dirty="0" sz="2000">
                <a:latin typeface="Arial MT"/>
                <a:cs typeface="Arial MT"/>
              </a:rPr>
              <a:t>or oxygen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desaturation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ts val="2300"/>
              </a:lnSpc>
              <a:spcBef>
                <a:spcPts val="1600"/>
              </a:spcBef>
            </a:pPr>
            <a:r>
              <a:rPr dirty="0" sz="2000">
                <a:latin typeface="Arial MT"/>
                <a:cs typeface="Arial MT"/>
              </a:rPr>
              <a:t>Nasopharyngeal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airways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extraglottic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airways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may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not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suffice</a:t>
            </a:r>
            <a:r>
              <a:rPr dirty="0" sz="2000">
                <a:latin typeface="Arial MT"/>
                <a:cs typeface="Arial MT"/>
              </a:rPr>
              <a:t> and a surgical </a:t>
            </a:r>
            <a:r>
              <a:rPr dirty="0" sz="2000" spc="-5">
                <a:latin typeface="Arial MT"/>
                <a:cs typeface="Arial MT"/>
              </a:rPr>
              <a:t>cricothyroidotomy </a:t>
            </a:r>
            <a:r>
              <a:rPr dirty="0" sz="2000">
                <a:latin typeface="Arial MT"/>
                <a:cs typeface="Arial MT"/>
              </a:rPr>
              <a:t> may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 required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 MT"/>
              <a:cs typeface="Arial MT"/>
            </a:endParaRPr>
          </a:p>
          <a:p>
            <a:pPr marL="506730" marR="98425">
              <a:lnSpc>
                <a:spcPts val="2100"/>
              </a:lnSpc>
            </a:pPr>
            <a:r>
              <a:rPr dirty="0" sz="1800" spc="-5" b="1">
                <a:latin typeface="Arial"/>
                <a:cs typeface="Arial"/>
              </a:rPr>
              <a:t>D</a:t>
            </a:r>
            <a:r>
              <a:rPr dirty="0" sz="1800" b="1">
                <a:latin typeface="Arial"/>
                <a:cs typeface="Arial"/>
              </a:rPr>
              <a:t>O </a:t>
            </a:r>
            <a:r>
              <a:rPr dirty="0" sz="1800" spc="-5" b="1">
                <a:latin typeface="Arial"/>
                <a:cs typeface="Arial"/>
              </a:rPr>
              <a:t>NO</a:t>
            </a:r>
            <a:r>
              <a:rPr dirty="0" sz="1800" b="1">
                <a:latin typeface="Arial"/>
                <a:cs typeface="Arial"/>
              </a:rPr>
              <a:t>T </a:t>
            </a:r>
            <a:r>
              <a:rPr dirty="0" sz="1800">
                <a:latin typeface="Arial MT"/>
                <a:cs typeface="Arial MT"/>
              </a:rPr>
              <a:t>place N</a:t>
            </a:r>
            <a:r>
              <a:rPr dirty="0" sz="1800" spc="-135">
                <a:latin typeface="Arial MT"/>
                <a:cs typeface="Arial MT"/>
              </a:rPr>
              <a:t>P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</a:t>
            </a:r>
            <a:r>
              <a:rPr dirty="0" sz="1800" spc="-5">
                <a:latin typeface="Arial MT"/>
                <a:cs typeface="Arial MT"/>
              </a:rPr>
              <a:t>t</a:t>
            </a:r>
            <a:r>
              <a:rPr dirty="0" sz="1800">
                <a:latin typeface="Arial MT"/>
                <a:cs typeface="Arial MT"/>
              </a:rPr>
              <a:t>ra-glo</a:t>
            </a:r>
            <a:r>
              <a:rPr dirty="0" sz="1800" spc="-5">
                <a:latin typeface="Arial MT"/>
                <a:cs typeface="Arial MT"/>
              </a:rPr>
              <a:t>tt</a:t>
            </a:r>
            <a:r>
              <a:rPr dirty="0" sz="1800">
                <a:latin typeface="Arial MT"/>
                <a:cs typeface="Arial MT"/>
              </a:rPr>
              <a:t>ic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airway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  </a:t>
            </a:r>
            <a:r>
              <a:rPr dirty="0" sz="1800" spc="-5">
                <a:latin typeface="Arial MT"/>
                <a:cs typeface="Arial MT"/>
              </a:rPr>
              <a:t>casualty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with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signs of </a:t>
            </a:r>
            <a:r>
              <a:rPr dirty="0" sz="1800" spc="-5">
                <a:latin typeface="Arial MT"/>
                <a:cs typeface="Arial MT"/>
              </a:rPr>
              <a:t>suspected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inhalation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injury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16372" y="1452406"/>
            <a:ext cx="114300" cy="507365"/>
          </a:xfrm>
          <a:custGeom>
            <a:avLst/>
            <a:gdLst/>
            <a:ahLst/>
            <a:cxnLst/>
            <a:rect l="l" t="t" r="r" b="b"/>
            <a:pathLst>
              <a:path w="114300" h="507364">
                <a:moveTo>
                  <a:pt x="0" y="507021"/>
                </a:moveTo>
                <a:lnTo>
                  <a:pt x="0" y="0"/>
                </a:lnTo>
                <a:lnTo>
                  <a:pt x="114300" y="0"/>
                </a:lnTo>
                <a:lnTo>
                  <a:pt x="114300" y="507021"/>
                </a:lnTo>
                <a:lnTo>
                  <a:pt x="0" y="507021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16372" y="2211129"/>
            <a:ext cx="114300" cy="1195070"/>
          </a:xfrm>
          <a:custGeom>
            <a:avLst/>
            <a:gdLst/>
            <a:ahLst/>
            <a:cxnLst/>
            <a:rect l="l" t="t" r="r" b="b"/>
            <a:pathLst>
              <a:path w="114300" h="1195070">
                <a:moveTo>
                  <a:pt x="0" y="1194897"/>
                </a:moveTo>
                <a:lnTo>
                  <a:pt x="0" y="0"/>
                </a:lnTo>
                <a:lnTo>
                  <a:pt x="114300" y="0"/>
                </a:lnTo>
                <a:lnTo>
                  <a:pt x="114300" y="1194897"/>
                </a:lnTo>
                <a:lnTo>
                  <a:pt x="0" y="1194897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7459" y="4829098"/>
            <a:ext cx="449221" cy="3910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01512" y="4103723"/>
            <a:ext cx="2283038" cy="224152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216372" y="3662999"/>
            <a:ext cx="114300" cy="882015"/>
          </a:xfrm>
          <a:custGeom>
            <a:avLst/>
            <a:gdLst/>
            <a:ahLst/>
            <a:cxnLst/>
            <a:rect l="l" t="t" r="r" b="b"/>
            <a:pathLst>
              <a:path w="114300" h="882014">
                <a:moveTo>
                  <a:pt x="0" y="881448"/>
                </a:moveTo>
                <a:lnTo>
                  <a:pt x="0" y="0"/>
                </a:lnTo>
                <a:lnTo>
                  <a:pt x="114300" y="0"/>
                </a:lnTo>
                <a:lnTo>
                  <a:pt x="114300" y="881448"/>
                </a:lnTo>
                <a:lnTo>
                  <a:pt x="0" y="881448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064484" y="6045215"/>
            <a:ext cx="43180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5898" y="6058985"/>
            <a:ext cx="77089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10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4508" y="6058985"/>
            <a:ext cx="319405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Module</a:t>
            </a:r>
            <a:r>
              <a:rPr dirty="0" spc="-35"/>
              <a:t> </a:t>
            </a:r>
            <a:r>
              <a:rPr dirty="0"/>
              <a:t>18:</a:t>
            </a:r>
            <a:r>
              <a:rPr dirty="0" spc="-40"/>
              <a:t> </a:t>
            </a:r>
            <a:r>
              <a:rPr dirty="0" spc="-5"/>
              <a:t>Burns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51323" y="729040"/>
            <a:ext cx="27692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921928"/>
                </a:solidFill>
                <a:latin typeface="Arial"/>
                <a:cs typeface="Arial"/>
              </a:rPr>
              <a:t>BURN</a:t>
            </a:r>
            <a:r>
              <a:rPr dirty="0" sz="3600" spc="-9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CARE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2568" y="4430597"/>
            <a:ext cx="3138805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REMOVE</a:t>
            </a:r>
            <a:r>
              <a:rPr dirty="0" sz="1800" spc="-1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watches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jewelry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from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burned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area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550" y="1695138"/>
            <a:ext cx="3690835" cy="225247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30786" y="4430597"/>
            <a:ext cx="3673475" cy="16332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421640">
              <a:lnSpc>
                <a:spcPts val="2100"/>
              </a:lnSpc>
              <a:spcBef>
                <a:spcPts val="219"/>
              </a:spcBef>
            </a:pPr>
            <a:r>
              <a:rPr dirty="0" sz="1800" spc="-15" b="1">
                <a:solidFill>
                  <a:srgbClr val="921928"/>
                </a:solidFill>
                <a:latin typeface="Arial"/>
                <a:cs typeface="Arial"/>
              </a:rPr>
              <a:t>ACTIVE/PASIVE 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HYPOTHERMIA</a:t>
            </a:r>
            <a:r>
              <a:rPr dirty="0" sz="1800" spc="-9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PREVENTION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</a:pPr>
            <a:r>
              <a:rPr dirty="0" sz="1800" spc="-5">
                <a:latin typeface="Arial MT"/>
                <a:cs typeface="Arial MT"/>
              </a:rPr>
              <a:t>For extensive </a:t>
            </a:r>
            <a:r>
              <a:rPr dirty="0" sz="1800">
                <a:latin typeface="Arial MT"/>
                <a:cs typeface="Arial MT"/>
              </a:rPr>
              <a:t>burns (&gt;20%), place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casualty </a:t>
            </a:r>
            <a:r>
              <a:rPr dirty="0" sz="1800">
                <a:latin typeface="Arial MT"/>
                <a:cs typeface="Arial MT"/>
              </a:rPr>
              <a:t>in a </a:t>
            </a:r>
            <a:r>
              <a:rPr dirty="0" sz="1800" spc="-5">
                <a:latin typeface="Arial MT"/>
                <a:cs typeface="Arial MT"/>
              </a:rPr>
              <a:t>Heat-Reflective </a:t>
            </a:r>
            <a:r>
              <a:rPr dirty="0" sz="1800">
                <a:latin typeface="Arial MT"/>
                <a:cs typeface="Arial MT"/>
              </a:rPr>
              <a:t> Shell or Blizzard Survival Blanket in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order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to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cover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burned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areas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3368" y="4430597"/>
            <a:ext cx="3159760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COVER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burn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area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with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dry,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sterile </a:t>
            </a:r>
            <a:r>
              <a:rPr dirty="0" sz="1800">
                <a:latin typeface="Arial MT"/>
                <a:cs typeface="Arial MT"/>
              </a:rPr>
              <a:t>dressings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2029" y="1695138"/>
            <a:ext cx="3533679" cy="22844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64940" y="1259348"/>
            <a:ext cx="3760482" cy="315605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64484" y="6045215"/>
            <a:ext cx="43180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5898" y="6058985"/>
            <a:ext cx="77089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10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74508" y="6058985"/>
            <a:ext cx="319405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30786" y="6052451"/>
            <a:ext cx="211010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>
                <a:latin typeface="Arial MT"/>
                <a:cs typeface="Arial MT"/>
              </a:rPr>
              <a:t>prevent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hypothermia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5185" y="1760797"/>
            <a:ext cx="4921587" cy="28756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13947" y="723606"/>
            <a:ext cx="3643629" cy="596900"/>
          </a:xfrm>
          <a:prstGeom prst="rect"/>
        </p:spPr>
        <p:txBody>
          <a:bodyPr wrap="square" lIns="0" tIns="57150" rIns="0" bIns="0" rtlCol="0" vert="horz">
            <a:spAutoFit/>
          </a:bodyPr>
          <a:lstStyle/>
          <a:p>
            <a:pPr marL="12700" marR="5080" indent="732155">
              <a:lnSpc>
                <a:spcPts val="2080"/>
              </a:lnSpc>
              <a:spcBef>
                <a:spcPts val="450"/>
              </a:spcBef>
            </a:pPr>
            <a:r>
              <a:rPr dirty="0" sz="2000" spc="10">
                <a:solidFill>
                  <a:srgbClr val="921928"/>
                </a:solidFill>
              </a:rPr>
              <a:t>BURN </a:t>
            </a:r>
            <a:r>
              <a:rPr dirty="0" sz="2000" spc="10">
                <a:solidFill>
                  <a:srgbClr val="000000"/>
                </a:solidFill>
              </a:rPr>
              <a:t>CARE AND </a:t>
            </a:r>
            <a:r>
              <a:rPr dirty="0" sz="2000" spc="15">
                <a:solidFill>
                  <a:srgbClr val="000000"/>
                </a:solidFill>
              </a:rPr>
              <a:t> </a:t>
            </a:r>
            <a:r>
              <a:rPr dirty="0" sz="2000" spc="5">
                <a:solidFill>
                  <a:srgbClr val="921928"/>
                </a:solidFill>
              </a:rPr>
              <a:t>HYPOTHERMIA</a:t>
            </a:r>
            <a:r>
              <a:rPr dirty="0" sz="2000" spc="-90">
                <a:solidFill>
                  <a:srgbClr val="921928"/>
                </a:solidFill>
              </a:rPr>
              <a:t> </a:t>
            </a:r>
            <a:r>
              <a:rPr dirty="0" sz="2000" spc="5">
                <a:solidFill>
                  <a:srgbClr val="921928"/>
                </a:solidFill>
              </a:rPr>
              <a:t>PREVENTION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35898" y="6099863"/>
            <a:ext cx="20580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0765" algn="l"/>
                <a:tab pos="1750695" algn="l"/>
              </a:tabLst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5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	</a:t>
            </a:r>
            <a:r>
              <a:rPr dirty="0" baseline="1736" sz="4800">
                <a:solidFill>
                  <a:srgbClr val="FFFFFF"/>
                </a:solidFill>
                <a:latin typeface="Arial Black"/>
                <a:cs typeface="Arial Black"/>
              </a:rPr>
              <a:t>W	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644" y="1792825"/>
            <a:ext cx="3378200" cy="149860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60"/>
              </a:spcBef>
            </a:pPr>
            <a:r>
              <a:rPr dirty="0" sz="2000" spc="-5">
                <a:latin typeface="Arial MT"/>
                <a:cs typeface="Arial MT"/>
              </a:rPr>
              <a:t>For </a:t>
            </a:r>
            <a:r>
              <a:rPr dirty="0" sz="2000" spc="-5" b="1">
                <a:solidFill>
                  <a:srgbClr val="921928"/>
                </a:solidFill>
                <a:latin typeface="Arial"/>
                <a:cs typeface="Arial"/>
              </a:rPr>
              <a:t>extensive burns (&gt;20%)</a:t>
            </a:r>
            <a:r>
              <a:rPr dirty="0" sz="2000" spc="-5">
                <a:latin typeface="Arial MT"/>
                <a:cs typeface="Arial MT"/>
              </a:rPr>
              <a:t>,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consider using </a:t>
            </a:r>
            <a:r>
              <a:rPr dirty="0" sz="2000" spc="-5" b="1">
                <a:latin typeface="Arial"/>
                <a:cs typeface="Arial"/>
              </a:rPr>
              <a:t>active 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warming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supplies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to</a:t>
            </a:r>
            <a:r>
              <a:rPr dirty="0" sz="2000" spc="5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cover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the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burned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areas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240"/>
              </a:lnSpc>
            </a:pPr>
            <a:r>
              <a:rPr dirty="0" sz="2000">
                <a:latin typeface="Arial MT"/>
                <a:cs typeface="Arial MT"/>
              </a:rPr>
              <a:t>prevent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hypothermia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9915" y="4888384"/>
            <a:ext cx="2935605" cy="14427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>
                <a:latin typeface="Arial MT"/>
                <a:cs typeface="Arial MT"/>
              </a:rPr>
              <a:t>Burn </a:t>
            </a:r>
            <a:r>
              <a:rPr dirty="0" sz="1800" spc="-5">
                <a:latin typeface="Arial MT"/>
                <a:cs typeface="Arial MT"/>
              </a:rPr>
              <a:t>patients </a:t>
            </a:r>
            <a:r>
              <a:rPr dirty="0" sz="1800">
                <a:latin typeface="Arial MT"/>
                <a:cs typeface="Arial MT"/>
              </a:rPr>
              <a:t>are </a:t>
            </a:r>
            <a:r>
              <a:rPr dirty="0" sz="1800" spc="-5">
                <a:latin typeface="Arial MT"/>
                <a:cs typeface="Arial MT"/>
              </a:rPr>
              <a:t>particularly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susceptible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to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hypothermia</a:t>
            </a:r>
            <a:endParaRPr sz="1800">
              <a:latin typeface="Arial MT"/>
              <a:cs typeface="Arial MT"/>
            </a:endParaRPr>
          </a:p>
          <a:p>
            <a:pPr algn="just" marL="12700" marR="220345">
              <a:lnSpc>
                <a:spcPts val="2100"/>
              </a:lnSpc>
              <a:spcBef>
                <a:spcPts val="600"/>
              </a:spcBef>
            </a:pPr>
            <a:r>
              <a:rPr dirty="0" sz="1800" spc="-5">
                <a:latin typeface="Arial MT"/>
                <a:cs typeface="Arial MT"/>
              </a:rPr>
              <a:t>Extra </a:t>
            </a:r>
            <a:r>
              <a:rPr dirty="0" sz="1800">
                <a:latin typeface="Arial MT"/>
                <a:cs typeface="Arial MT"/>
              </a:rPr>
              <a:t>emphasis should be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placed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barrier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heat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loss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prevention methods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96203" y="5578480"/>
            <a:ext cx="114300" cy="792480"/>
          </a:xfrm>
          <a:custGeom>
            <a:avLst/>
            <a:gdLst/>
            <a:ahLst/>
            <a:cxnLst/>
            <a:rect l="l" t="t" r="r" b="b"/>
            <a:pathLst>
              <a:path w="114300" h="792479">
                <a:moveTo>
                  <a:pt x="0" y="792000"/>
                </a:moveTo>
                <a:lnTo>
                  <a:pt x="0" y="0"/>
                </a:lnTo>
                <a:lnTo>
                  <a:pt x="114300" y="0"/>
                </a:lnTo>
                <a:lnTo>
                  <a:pt x="114300" y="792000"/>
                </a:lnTo>
                <a:lnTo>
                  <a:pt x="0" y="79200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96203" y="4936988"/>
            <a:ext cx="114300" cy="501650"/>
          </a:xfrm>
          <a:custGeom>
            <a:avLst/>
            <a:gdLst/>
            <a:ahLst/>
            <a:cxnLst/>
            <a:rect l="l" t="t" r="r" b="b"/>
            <a:pathLst>
              <a:path w="114300" h="501650">
                <a:moveTo>
                  <a:pt x="0" y="501536"/>
                </a:moveTo>
                <a:lnTo>
                  <a:pt x="0" y="0"/>
                </a:lnTo>
                <a:lnTo>
                  <a:pt x="114300" y="0"/>
                </a:lnTo>
                <a:lnTo>
                  <a:pt x="114300" y="501536"/>
                </a:lnTo>
                <a:lnTo>
                  <a:pt x="0" y="501536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1907" y="2077156"/>
            <a:ext cx="3543247" cy="263954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370539" y="1859447"/>
            <a:ext cx="2011045" cy="56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921928"/>
                </a:solidFill>
                <a:latin typeface="Arial"/>
                <a:cs typeface="Arial"/>
              </a:rPr>
              <a:t>PASSIVE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dirty="0" sz="1800" spc="-15" b="1">
                <a:latin typeface="Arial"/>
                <a:cs typeface="Arial"/>
              </a:rPr>
              <a:t>Warming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Supplies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80688" y="4818334"/>
            <a:ext cx="5709285" cy="857885"/>
          </a:xfrm>
          <a:custGeom>
            <a:avLst/>
            <a:gdLst/>
            <a:ahLst/>
            <a:cxnLst/>
            <a:rect l="l" t="t" r="r" b="b"/>
            <a:pathLst>
              <a:path w="5709284" h="857885">
                <a:moveTo>
                  <a:pt x="5637314" y="0"/>
                </a:moveTo>
                <a:lnTo>
                  <a:pt x="71749" y="0"/>
                </a:lnTo>
                <a:lnTo>
                  <a:pt x="43821" y="5638"/>
                </a:lnTo>
                <a:lnTo>
                  <a:pt x="21015" y="21014"/>
                </a:lnTo>
                <a:lnTo>
                  <a:pt x="5638" y="43821"/>
                </a:lnTo>
                <a:lnTo>
                  <a:pt x="0" y="71748"/>
                </a:lnTo>
                <a:lnTo>
                  <a:pt x="0" y="785775"/>
                </a:lnTo>
                <a:lnTo>
                  <a:pt x="5638" y="813703"/>
                </a:lnTo>
                <a:lnTo>
                  <a:pt x="21015" y="836510"/>
                </a:lnTo>
                <a:lnTo>
                  <a:pt x="43821" y="851886"/>
                </a:lnTo>
                <a:lnTo>
                  <a:pt x="71749" y="857524"/>
                </a:lnTo>
                <a:lnTo>
                  <a:pt x="5637314" y="857524"/>
                </a:lnTo>
                <a:lnTo>
                  <a:pt x="5665242" y="851886"/>
                </a:lnTo>
                <a:lnTo>
                  <a:pt x="5688048" y="836510"/>
                </a:lnTo>
                <a:lnTo>
                  <a:pt x="5703424" y="813703"/>
                </a:lnTo>
                <a:lnTo>
                  <a:pt x="5709062" y="785775"/>
                </a:lnTo>
                <a:lnTo>
                  <a:pt x="5709062" y="71748"/>
                </a:lnTo>
                <a:lnTo>
                  <a:pt x="5703424" y="43821"/>
                </a:lnTo>
                <a:lnTo>
                  <a:pt x="5688048" y="21014"/>
                </a:lnTo>
                <a:lnTo>
                  <a:pt x="5665242" y="5638"/>
                </a:lnTo>
                <a:lnTo>
                  <a:pt x="5637314" y="0"/>
                </a:lnTo>
                <a:close/>
              </a:path>
            </a:pathLst>
          </a:custGeom>
          <a:solidFill>
            <a:srgbClr val="FFF4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141164" y="4881967"/>
            <a:ext cx="4521200" cy="57150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600" b="1">
                <a:latin typeface="Arial"/>
                <a:cs typeface="Arial"/>
              </a:rPr>
              <a:t>Analgesia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>
                <a:latin typeface="Arial MT"/>
                <a:cs typeface="Arial MT"/>
              </a:rPr>
              <a:t>may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be </a:t>
            </a:r>
            <a:r>
              <a:rPr dirty="0" sz="1600" spc="-5">
                <a:latin typeface="Arial MT"/>
                <a:cs typeface="Arial MT"/>
              </a:rPr>
              <a:t>administered to</a:t>
            </a:r>
            <a:r>
              <a:rPr dirty="0" sz="160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treat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burn pain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600" spc="-5" b="1">
                <a:latin typeface="Arial"/>
                <a:cs typeface="Arial"/>
              </a:rPr>
              <a:t>Antibiotic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>
                <a:latin typeface="Arial MT"/>
                <a:cs typeface="Arial MT"/>
              </a:rPr>
              <a:t>therapy </a:t>
            </a:r>
            <a:r>
              <a:rPr dirty="0" sz="1600">
                <a:latin typeface="Arial MT"/>
                <a:cs typeface="Arial MT"/>
              </a:rPr>
              <a:t>not</a:t>
            </a:r>
            <a:r>
              <a:rPr dirty="0" sz="1600" spc="-5">
                <a:latin typeface="Arial MT"/>
                <a:cs typeface="Arial MT"/>
              </a:rPr>
              <a:t> indicated</a:t>
            </a:r>
            <a:r>
              <a:rPr dirty="0" sz="1600">
                <a:latin typeface="Arial MT"/>
                <a:cs typeface="Arial MT"/>
              </a:rPr>
              <a:t> solely</a:t>
            </a:r>
            <a:r>
              <a:rPr dirty="0" sz="1600" spc="-5">
                <a:latin typeface="Arial MT"/>
                <a:cs typeface="Arial MT"/>
              </a:rPr>
              <a:t> for </a:t>
            </a:r>
            <a:r>
              <a:rPr dirty="0" sz="1600">
                <a:latin typeface="Arial MT"/>
                <a:cs typeface="Arial MT"/>
              </a:rPr>
              <a:t>burns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6352" y="4975080"/>
            <a:ext cx="478252" cy="41636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614" y="4481251"/>
            <a:ext cx="1723574" cy="169148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686695" y="6560678"/>
            <a:ext cx="19494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</a:rPr>
              <a:t>18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9543" y="714526"/>
            <a:ext cx="66122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921928"/>
                </a:solidFill>
              </a:rPr>
              <a:t>BURN</a:t>
            </a:r>
            <a:r>
              <a:rPr dirty="0" sz="3600" spc="-40">
                <a:solidFill>
                  <a:srgbClr val="921928"/>
                </a:solidFill>
              </a:rPr>
              <a:t> </a:t>
            </a:r>
            <a:r>
              <a:rPr dirty="0" sz="3600" spc="-5">
                <a:solidFill>
                  <a:srgbClr val="000000"/>
                </a:solidFill>
              </a:rPr>
              <a:t>FLUID</a:t>
            </a:r>
            <a:r>
              <a:rPr dirty="0" sz="3600" spc="-30">
                <a:solidFill>
                  <a:srgbClr val="000000"/>
                </a:solidFill>
              </a:rPr>
              <a:t> </a:t>
            </a:r>
            <a:r>
              <a:rPr dirty="0" sz="3600" spc="-45">
                <a:solidFill>
                  <a:srgbClr val="000000"/>
                </a:solidFill>
              </a:rPr>
              <a:t>RESUSCITATION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27939" rIns="0" bIns="0" rtlCol="0" vert="horz">
            <a:spAutoFit/>
          </a:bodyPr>
          <a:lstStyle/>
          <a:p>
            <a:pPr marL="38100" marR="309245">
              <a:lnSpc>
                <a:spcPts val="2100"/>
              </a:lnSpc>
              <a:spcBef>
                <a:spcPts val="219"/>
              </a:spcBef>
            </a:pPr>
            <a:r>
              <a:rPr dirty="0"/>
              <a:t>Use</a:t>
            </a:r>
            <a:r>
              <a:rPr dirty="0" spc="-15"/>
              <a:t> </a:t>
            </a:r>
            <a:r>
              <a:rPr dirty="0" spc="-5"/>
              <a:t>Lactated</a:t>
            </a:r>
            <a:r>
              <a:rPr dirty="0" spc="-15"/>
              <a:t> </a:t>
            </a:r>
            <a:r>
              <a:rPr dirty="0"/>
              <a:t>Ringer’s,</a:t>
            </a:r>
            <a:r>
              <a:rPr dirty="0" spc="-15"/>
              <a:t> </a:t>
            </a:r>
            <a:r>
              <a:rPr dirty="0"/>
              <a:t>normal </a:t>
            </a:r>
            <a:r>
              <a:rPr dirty="0" spc="-484"/>
              <a:t> </a:t>
            </a:r>
            <a:r>
              <a:rPr dirty="0"/>
              <a:t>saline,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-10"/>
              <a:t> </a:t>
            </a:r>
            <a:r>
              <a:rPr dirty="0" spc="-5"/>
              <a:t>Hextend</a:t>
            </a:r>
            <a:r>
              <a:rPr dirty="0" baseline="18518" sz="1800" spc="-7"/>
              <a:t>®</a:t>
            </a:r>
            <a:endParaRPr baseline="18518" sz="1800"/>
          </a:p>
          <a:p>
            <a:pPr marL="38100">
              <a:lnSpc>
                <a:spcPts val="1689"/>
              </a:lnSpc>
            </a:pPr>
            <a:r>
              <a:rPr dirty="0" sz="1600" i="1">
                <a:latin typeface="Arial"/>
                <a:cs typeface="Arial"/>
              </a:rPr>
              <a:t>(</a:t>
            </a:r>
            <a:r>
              <a:rPr dirty="0" sz="1600" spc="-5" i="1">
                <a:latin typeface="Arial"/>
                <a:cs typeface="Arial"/>
              </a:rPr>
              <a:t>I</a:t>
            </a:r>
            <a:r>
              <a:rPr dirty="0" sz="1600" i="1">
                <a:latin typeface="Arial"/>
                <a:cs typeface="Arial"/>
              </a:rPr>
              <a:t>f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Hex</a:t>
            </a:r>
            <a:r>
              <a:rPr dirty="0" sz="1600" spc="-5" i="1">
                <a:latin typeface="Arial"/>
                <a:cs typeface="Arial"/>
              </a:rPr>
              <a:t>t</a:t>
            </a:r>
            <a:r>
              <a:rPr dirty="0" sz="1600" i="1">
                <a:latin typeface="Arial"/>
                <a:cs typeface="Arial"/>
              </a:rPr>
              <a:t>end</a:t>
            </a:r>
            <a:r>
              <a:rPr dirty="0" sz="1600" spc="-15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is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used,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no more </a:t>
            </a:r>
            <a:r>
              <a:rPr dirty="0" sz="1600" spc="-5" i="1">
                <a:latin typeface="Arial"/>
                <a:cs typeface="Arial"/>
              </a:rPr>
              <a:t>t</a:t>
            </a:r>
            <a:r>
              <a:rPr dirty="0" sz="1600" i="1">
                <a:latin typeface="Arial"/>
                <a:cs typeface="Arial"/>
              </a:rPr>
              <a:t>han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800"/>
              </a:lnSpc>
            </a:pPr>
            <a:r>
              <a:rPr dirty="0" sz="1600" i="1">
                <a:latin typeface="Arial"/>
                <a:cs typeface="Arial"/>
              </a:rPr>
              <a:t>1000</a:t>
            </a:r>
            <a:r>
              <a:rPr dirty="0" sz="1600" spc="-1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ml</a:t>
            </a:r>
            <a:r>
              <a:rPr dirty="0" sz="1600" spc="-1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should</a:t>
            </a:r>
            <a:r>
              <a:rPr dirty="0" sz="1600" spc="-1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be</a:t>
            </a:r>
            <a:r>
              <a:rPr dirty="0" sz="1600" spc="-1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given,</a:t>
            </a:r>
            <a:r>
              <a:rPr dirty="0" sz="1600" spc="-1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followed</a:t>
            </a:r>
            <a:endParaRPr sz="1600">
              <a:latin typeface="Arial"/>
              <a:cs typeface="Arial"/>
            </a:endParaRPr>
          </a:p>
          <a:p>
            <a:pPr marL="38100" marR="30480">
              <a:lnSpc>
                <a:spcPts val="1800"/>
              </a:lnSpc>
              <a:spcBef>
                <a:spcPts val="100"/>
              </a:spcBef>
            </a:pPr>
            <a:r>
              <a:rPr dirty="0" sz="1600" i="1">
                <a:latin typeface="Arial"/>
                <a:cs typeface="Arial"/>
              </a:rPr>
              <a:t>by</a:t>
            </a:r>
            <a:r>
              <a:rPr dirty="0" sz="1600" spc="-1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Lactated</a:t>
            </a:r>
            <a:r>
              <a:rPr dirty="0" sz="1600" spc="-1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Ringer’s</a:t>
            </a:r>
            <a:r>
              <a:rPr dirty="0" sz="1600" spc="-1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or</a:t>
            </a:r>
            <a:r>
              <a:rPr dirty="0" sz="1600" spc="-1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normal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saline </a:t>
            </a:r>
            <a:r>
              <a:rPr dirty="0" sz="1600" spc="-43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as</a:t>
            </a:r>
            <a:r>
              <a:rPr dirty="0" sz="1600" spc="-1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needed)</a:t>
            </a:r>
            <a:endParaRPr sz="1600">
              <a:latin typeface="Arial"/>
              <a:cs typeface="Arial"/>
            </a:endParaRPr>
          </a:p>
          <a:p>
            <a:pPr marL="38100" marR="73025">
              <a:lnSpc>
                <a:spcPts val="2100"/>
              </a:lnSpc>
              <a:spcBef>
                <a:spcPts val="1210"/>
              </a:spcBef>
            </a:pPr>
            <a:r>
              <a:rPr dirty="0" spc="-5"/>
              <a:t>Initial IV/IO fluid rate</a:t>
            </a:r>
            <a:r>
              <a:rPr dirty="0"/>
              <a:t> is</a:t>
            </a:r>
            <a:r>
              <a:rPr dirty="0" spc="-5"/>
              <a:t> %TBSA</a:t>
            </a:r>
            <a:r>
              <a:rPr dirty="0" spc="-100"/>
              <a:t> </a:t>
            </a:r>
            <a:r>
              <a:rPr dirty="0"/>
              <a:t>x </a:t>
            </a:r>
            <a:r>
              <a:rPr dirty="0" spc="-484"/>
              <a:t> </a:t>
            </a:r>
            <a:r>
              <a:rPr dirty="0"/>
              <a:t>10</a:t>
            </a:r>
            <a:r>
              <a:rPr dirty="0" spc="-5"/>
              <a:t> ml/hr</a:t>
            </a:r>
            <a:r>
              <a:rPr dirty="0" spc="-10"/>
              <a:t> </a:t>
            </a:r>
            <a:r>
              <a:rPr dirty="0" spc="-5"/>
              <a:t>for adults</a:t>
            </a:r>
            <a:r>
              <a:rPr dirty="0" spc="-10"/>
              <a:t> </a:t>
            </a:r>
            <a:r>
              <a:rPr dirty="0"/>
              <a:t>40-80</a:t>
            </a:r>
            <a:r>
              <a:rPr dirty="0" spc="-5"/>
              <a:t> </a:t>
            </a:r>
            <a:r>
              <a:rPr dirty="0"/>
              <a:t>kg</a:t>
            </a:r>
          </a:p>
          <a:p>
            <a:pPr marL="38100" marR="110489">
              <a:lnSpc>
                <a:spcPts val="2100"/>
              </a:lnSpc>
              <a:spcBef>
                <a:spcPts val="1200"/>
              </a:spcBef>
            </a:pPr>
            <a:r>
              <a:rPr dirty="0" spc="-5"/>
              <a:t>For </a:t>
            </a:r>
            <a:r>
              <a:rPr dirty="0"/>
              <a:t>every </a:t>
            </a:r>
            <a:r>
              <a:rPr dirty="0" b="1">
                <a:latin typeface="Arial"/>
                <a:cs typeface="Arial"/>
              </a:rPr>
              <a:t>10 kg </a:t>
            </a:r>
            <a:r>
              <a:rPr dirty="0" spc="-5" b="1">
                <a:latin typeface="Arial"/>
                <a:cs typeface="Arial"/>
              </a:rPr>
              <a:t>ABOVE </a:t>
            </a:r>
            <a:r>
              <a:rPr dirty="0" b="1">
                <a:latin typeface="Arial"/>
                <a:cs typeface="Arial"/>
              </a:rPr>
              <a:t>80 </a:t>
            </a:r>
            <a:r>
              <a:rPr dirty="0" spc="-5" b="1">
                <a:latin typeface="Arial"/>
                <a:cs typeface="Arial"/>
              </a:rPr>
              <a:t>kg</a:t>
            </a:r>
            <a:r>
              <a:rPr dirty="0" spc="-5"/>
              <a:t>, </a:t>
            </a:r>
            <a:r>
              <a:rPr dirty="0"/>
              <a:t> increase</a:t>
            </a:r>
            <a:r>
              <a:rPr dirty="0" spc="-10"/>
              <a:t> </a:t>
            </a:r>
            <a:r>
              <a:rPr dirty="0" spc="-5"/>
              <a:t>initial</a:t>
            </a:r>
            <a:r>
              <a:rPr dirty="0" spc="-10"/>
              <a:t> </a:t>
            </a:r>
            <a:r>
              <a:rPr dirty="0" spc="-5"/>
              <a:t>rate</a:t>
            </a:r>
            <a:r>
              <a:rPr dirty="0" spc="-10"/>
              <a:t> </a:t>
            </a:r>
            <a:r>
              <a:rPr dirty="0"/>
              <a:t>by</a:t>
            </a:r>
            <a:r>
              <a:rPr dirty="0" spc="-15"/>
              <a:t> </a:t>
            </a:r>
            <a:r>
              <a:rPr dirty="0" spc="-5" b="1">
                <a:latin typeface="Arial"/>
                <a:cs typeface="Arial"/>
              </a:rPr>
              <a:t>100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ml/hr</a:t>
            </a:r>
          </a:p>
          <a:p>
            <a:pPr marL="38100" marR="300355">
              <a:lnSpc>
                <a:spcPts val="2100"/>
              </a:lnSpc>
              <a:spcBef>
                <a:spcPts val="1200"/>
              </a:spcBef>
            </a:pPr>
            <a:r>
              <a:rPr dirty="0"/>
              <a:t>Consider using oral </a:t>
            </a:r>
            <a:r>
              <a:rPr dirty="0" spc="-5"/>
              <a:t>fluids for </a:t>
            </a:r>
            <a:r>
              <a:rPr dirty="0"/>
              <a:t> burns up </a:t>
            </a:r>
            <a:r>
              <a:rPr dirty="0" spc="-5"/>
              <a:t>to </a:t>
            </a:r>
            <a:r>
              <a:rPr dirty="0"/>
              <a:t>30% </a:t>
            </a:r>
            <a:r>
              <a:rPr dirty="0" spc="-5"/>
              <a:t>TBSA </a:t>
            </a:r>
            <a:r>
              <a:rPr dirty="0"/>
              <a:t>if </a:t>
            </a:r>
            <a:r>
              <a:rPr dirty="0" spc="5"/>
              <a:t> </a:t>
            </a:r>
            <a:r>
              <a:rPr dirty="0" spc="-5"/>
              <a:t>casualty</a:t>
            </a:r>
            <a:r>
              <a:rPr dirty="0" spc="-2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conscious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able </a:t>
            </a:r>
            <a:r>
              <a:rPr dirty="0" spc="-484"/>
              <a:t> </a:t>
            </a:r>
            <a:r>
              <a:rPr dirty="0" spc="-5"/>
              <a:t>to </a:t>
            </a:r>
            <a:r>
              <a:rPr dirty="0"/>
              <a:t>swallow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222171" y="4306029"/>
            <a:ext cx="4775200" cy="1501775"/>
            <a:chOff x="3222171" y="4306029"/>
            <a:chExt cx="4775200" cy="1501775"/>
          </a:xfrm>
        </p:grpSpPr>
        <p:sp>
          <p:nvSpPr>
            <p:cNvPr id="7" name="object 7"/>
            <p:cNvSpPr/>
            <p:nvPr/>
          </p:nvSpPr>
          <p:spPr>
            <a:xfrm>
              <a:off x="3222171" y="4306029"/>
              <a:ext cx="4775200" cy="1501775"/>
            </a:xfrm>
            <a:custGeom>
              <a:avLst/>
              <a:gdLst/>
              <a:ahLst/>
              <a:cxnLst/>
              <a:rect l="l" t="t" r="r" b="b"/>
              <a:pathLst>
                <a:path w="4775200" h="1501775">
                  <a:moveTo>
                    <a:pt x="4649550" y="0"/>
                  </a:moveTo>
                  <a:lnTo>
                    <a:pt x="125647" y="0"/>
                  </a:lnTo>
                  <a:lnTo>
                    <a:pt x="76739" y="9874"/>
                  </a:lnTo>
                  <a:lnTo>
                    <a:pt x="36801" y="36801"/>
                  </a:lnTo>
                  <a:lnTo>
                    <a:pt x="9874" y="76740"/>
                  </a:lnTo>
                  <a:lnTo>
                    <a:pt x="0" y="125648"/>
                  </a:lnTo>
                  <a:lnTo>
                    <a:pt x="0" y="1376064"/>
                  </a:lnTo>
                  <a:lnTo>
                    <a:pt x="9874" y="1424972"/>
                  </a:lnTo>
                  <a:lnTo>
                    <a:pt x="36801" y="1464911"/>
                  </a:lnTo>
                  <a:lnTo>
                    <a:pt x="76739" y="1491838"/>
                  </a:lnTo>
                  <a:lnTo>
                    <a:pt x="125647" y="1501713"/>
                  </a:lnTo>
                  <a:lnTo>
                    <a:pt x="4649550" y="1501713"/>
                  </a:lnTo>
                  <a:lnTo>
                    <a:pt x="4698457" y="1491838"/>
                  </a:lnTo>
                  <a:lnTo>
                    <a:pt x="4738396" y="1464911"/>
                  </a:lnTo>
                  <a:lnTo>
                    <a:pt x="4765323" y="1424972"/>
                  </a:lnTo>
                  <a:lnTo>
                    <a:pt x="4775197" y="1376064"/>
                  </a:lnTo>
                  <a:lnTo>
                    <a:pt x="4775197" y="125648"/>
                  </a:lnTo>
                  <a:lnTo>
                    <a:pt x="4765323" y="76740"/>
                  </a:lnTo>
                  <a:lnTo>
                    <a:pt x="4738396" y="36801"/>
                  </a:lnTo>
                  <a:lnTo>
                    <a:pt x="4698457" y="9874"/>
                  </a:lnTo>
                  <a:lnTo>
                    <a:pt x="4649550" y="0"/>
                  </a:lnTo>
                  <a:close/>
                </a:path>
              </a:pathLst>
            </a:custGeom>
            <a:solidFill>
              <a:srgbClr val="FFF4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7906" y="4502459"/>
              <a:ext cx="478252" cy="4163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475083" y="1785720"/>
            <a:ext cx="3984625" cy="393382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 marR="2095500">
              <a:lnSpc>
                <a:spcPts val="2100"/>
              </a:lnSpc>
              <a:spcBef>
                <a:spcPts val="219"/>
              </a:spcBef>
            </a:pPr>
            <a:r>
              <a:rPr dirty="0" sz="1800" spc="-5">
                <a:latin typeface="Arial MT"/>
                <a:cs typeface="Arial MT"/>
              </a:rPr>
              <a:t>Fluid resuscitation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for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burn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casualties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guided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by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039"/>
              </a:lnSpc>
            </a:pPr>
            <a:r>
              <a:rPr dirty="0" sz="1800" spc="-5" b="1">
                <a:latin typeface="Arial"/>
                <a:cs typeface="Arial"/>
              </a:rPr>
              <a:t>USAISR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Rule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of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45" b="1">
                <a:latin typeface="Arial"/>
                <a:cs typeface="Arial"/>
              </a:rPr>
              <a:t>Ten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Arial"/>
              <a:cs typeface="Arial"/>
            </a:endParaRPr>
          </a:p>
          <a:p>
            <a:pPr marL="12700" marR="151765">
              <a:lnSpc>
                <a:spcPts val="2100"/>
              </a:lnSpc>
            </a:pPr>
            <a:r>
              <a:rPr dirty="0" sz="1800" spc="-5">
                <a:latin typeface="Arial MT"/>
                <a:cs typeface="Arial MT"/>
              </a:rPr>
              <a:t>For </a:t>
            </a:r>
            <a:r>
              <a:rPr dirty="0" sz="1800">
                <a:latin typeface="Arial MT"/>
                <a:cs typeface="Arial MT"/>
              </a:rPr>
              <a:t>burns &gt; 20% </a:t>
            </a:r>
            <a:r>
              <a:rPr dirty="0" sz="1800" spc="-5">
                <a:latin typeface="Arial MT"/>
                <a:cs typeface="Arial MT"/>
              </a:rPr>
              <a:t>TBSA, initiate fluid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resuscitation </a:t>
            </a:r>
            <a:r>
              <a:rPr dirty="0" sz="1800">
                <a:latin typeface="Arial MT"/>
                <a:cs typeface="Arial MT"/>
              </a:rPr>
              <a:t>as soon as </a:t>
            </a:r>
            <a:r>
              <a:rPr dirty="0" sz="1800" spc="-5">
                <a:latin typeface="Arial MT"/>
                <a:cs typeface="Arial MT"/>
              </a:rPr>
              <a:t>IV/IO </a:t>
            </a:r>
            <a:r>
              <a:rPr dirty="0" sz="1800">
                <a:latin typeface="Arial MT"/>
                <a:cs typeface="Arial MT"/>
              </a:rPr>
              <a:t>access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established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 marL="539750" marR="5080">
              <a:lnSpc>
                <a:spcPts val="1900"/>
              </a:lnSpc>
              <a:spcBef>
                <a:spcPts val="1455"/>
              </a:spcBef>
            </a:pPr>
            <a:r>
              <a:rPr dirty="0" sz="1600" b="1">
                <a:latin typeface="Arial"/>
                <a:cs typeface="Arial"/>
              </a:rPr>
              <a:t>REMEMBER: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If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hemorrhagic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shock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also </a:t>
            </a:r>
            <a:r>
              <a:rPr dirty="0" sz="1800" spc="-5">
                <a:latin typeface="Arial MT"/>
                <a:cs typeface="Arial MT"/>
              </a:rPr>
              <a:t>present, resuscitation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for </a:t>
            </a:r>
            <a:r>
              <a:rPr dirty="0" sz="1800">
                <a:latin typeface="Arial MT"/>
                <a:cs typeface="Arial MT"/>
              </a:rPr>
              <a:t> hemorrhagic shock </a:t>
            </a:r>
            <a:r>
              <a:rPr dirty="0" sz="1800" spc="-5">
                <a:latin typeface="Arial MT"/>
                <a:cs typeface="Arial MT"/>
              </a:rPr>
              <a:t>takes </a:t>
            </a:r>
            <a:r>
              <a:rPr dirty="0" sz="1800">
                <a:latin typeface="Arial MT"/>
                <a:cs typeface="Arial MT"/>
              </a:rPr>
              <a:t> precedence over </a:t>
            </a:r>
            <a:r>
              <a:rPr dirty="0" sz="1800" spc="-5">
                <a:latin typeface="Arial MT"/>
                <a:cs typeface="Arial MT"/>
              </a:rPr>
              <a:t>resuscitation for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burn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shock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3790" y="1535096"/>
            <a:ext cx="6971665" cy="5170170"/>
            <a:chOff x="343790" y="1535096"/>
            <a:chExt cx="6971665" cy="517017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790" y="1535096"/>
              <a:ext cx="2940108" cy="471510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51009" y="1828812"/>
              <a:ext cx="121920" cy="2213610"/>
            </a:xfrm>
            <a:custGeom>
              <a:avLst/>
              <a:gdLst/>
              <a:ahLst/>
              <a:cxnLst/>
              <a:rect l="l" t="t" r="r" b="b"/>
              <a:pathLst>
                <a:path w="121920" h="2213610">
                  <a:moveTo>
                    <a:pt x="114300" y="0"/>
                  </a:moveTo>
                  <a:lnTo>
                    <a:pt x="0" y="0"/>
                  </a:lnTo>
                  <a:lnTo>
                    <a:pt x="0" y="1059535"/>
                  </a:lnTo>
                  <a:lnTo>
                    <a:pt x="114300" y="1059535"/>
                  </a:lnTo>
                  <a:lnTo>
                    <a:pt x="114300" y="0"/>
                  </a:lnTo>
                  <a:close/>
                </a:path>
                <a:path w="121920" h="2213610">
                  <a:moveTo>
                    <a:pt x="121564" y="1429651"/>
                  </a:moveTo>
                  <a:lnTo>
                    <a:pt x="7264" y="1429651"/>
                  </a:lnTo>
                  <a:lnTo>
                    <a:pt x="7264" y="2213419"/>
                  </a:lnTo>
                  <a:lnTo>
                    <a:pt x="121564" y="2213419"/>
                  </a:lnTo>
                  <a:lnTo>
                    <a:pt x="121564" y="1429651"/>
                  </a:lnTo>
                  <a:close/>
                </a:path>
              </a:pathLst>
            </a:custGeom>
            <a:solidFill>
              <a:srgbClr val="9219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0836" y="1669143"/>
              <a:ext cx="1354363" cy="13245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920385" y="598525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90">
                  <a:moveTo>
                    <a:pt x="359999" y="0"/>
                  </a:moveTo>
                  <a:lnTo>
                    <a:pt x="314034" y="2928"/>
                  </a:lnTo>
                  <a:lnTo>
                    <a:pt x="268676" y="11715"/>
                  </a:lnTo>
                  <a:lnTo>
                    <a:pt x="224531" y="26360"/>
                  </a:lnTo>
                  <a:lnTo>
                    <a:pt x="182205" y="46862"/>
                  </a:lnTo>
                  <a:lnTo>
                    <a:pt x="142306" y="73223"/>
                  </a:lnTo>
                  <a:lnTo>
                    <a:pt x="105440" y="105441"/>
                  </a:lnTo>
                  <a:lnTo>
                    <a:pt x="73222" y="142307"/>
                  </a:lnTo>
                  <a:lnTo>
                    <a:pt x="46862" y="182206"/>
                  </a:lnTo>
                  <a:lnTo>
                    <a:pt x="26360" y="224531"/>
                  </a:lnTo>
                  <a:lnTo>
                    <a:pt x="11715" y="268676"/>
                  </a:lnTo>
                  <a:lnTo>
                    <a:pt x="2928" y="314035"/>
                  </a:lnTo>
                  <a:lnTo>
                    <a:pt x="0" y="359999"/>
                  </a:lnTo>
                  <a:lnTo>
                    <a:pt x="2928" y="405964"/>
                  </a:lnTo>
                  <a:lnTo>
                    <a:pt x="11715" y="451323"/>
                  </a:lnTo>
                  <a:lnTo>
                    <a:pt x="26360" y="495468"/>
                  </a:lnTo>
                  <a:lnTo>
                    <a:pt x="46862" y="537793"/>
                  </a:lnTo>
                  <a:lnTo>
                    <a:pt x="73222" y="577692"/>
                  </a:lnTo>
                  <a:lnTo>
                    <a:pt x="105440" y="614558"/>
                  </a:lnTo>
                  <a:lnTo>
                    <a:pt x="142306" y="646776"/>
                  </a:lnTo>
                  <a:lnTo>
                    <a:pt x="182205" y="673137"/>
                  </a:lnTo>
                  <a:lnTo>
                    <a:pt x="224531" y="693639"/>
                  </a:lnTo>
                  <a:lnTo>
                    <a:pt x="268676" y="708284"/>
                  </a:lnTo>
                  <a:lnTo>
                    <a:pt x="314034" y="717071"/>
                  </a:lnTo>
                  <a:lnTo>
                    <a:pt x="359999" y="719999"/>
                  </a:lnTo>
                  <a:lnTo>
                    <a:pt x="405964" y="717071"/>
                  </a:lnTo>
                  <a:lnTo>
                    <a:pt x="451322" y="708284"/>
                  </a:lnTo>
                  <a:lnTo>
                    <a:pt x="495468" y="693639"/>
                  </a:lnTo>
                  <a:lnTo>
                    <a:pt x="537793" y="673137"/>
                  </a:lnTo>
                  <a:lnTo>
                    <a:pt x="577692" y="646776"/>
                  </a:lnTo>
                  <a:lnTo>
                    <a:pt x="614558" y="614558"/>
                  </a:lnTo>
                  <a:lnTo>
                    <a:pt x="646776" y="577692"/>
                  </a:lnTo>
                  <a:lnTo>
                    <a:pt x="673137" y="537793"/>
                  </a:lnTo>
                  <a:lnTo>
                    <a:pt x="693639" y="495468"/>
                  </a:lnTo>
                  <a:lnTo>
                    <a:pt x="708284" y="451323"/>
                  </a:lnTo>
                  <a:lnTo>
                    <a:pt x="717071" y="405964"/>
                  </a:lnTo>
                  <a:lnTo>
                    <a:pt x="720000" y="359999"/>
                  </a:lnTo>
                  <a:lnTo>
                    <a:pt x="717071" y="314035"/>
                  </a:lnTo>
                  <a:lnTo>
                    <a:pt x="708284" y="268676"/>
                  </a:lnTo>
                  <a:lnTo>
                    <a:pt x="693639" y="224531"/>
                  </a:lnTo>
                  <a:lnTo>
                    <a:pt x="673137" y="182206"/>
                  </a:lnTo>
                  <a:lnTo>
                    <a:pt x="646776" y="142307"/>
                  </a:lnTo>
                  <a:lnTo>
                    <a:pt x="614558" y="105441"/>
                  </a:lnTo>
                  <a:lnTo>
                    <a:pt x="577692" y="73223"/>
                  </a:lnTo>
                  <a:lnTo>
                    <a:pt x="537793" y="46862"/>
                  </a:lnTo>
                  <a:lnTo>
                    <a:pt x="495468" y="26360"/>
                  </a:lnTo>
                  <a:lnTo>
                    <a:pt x="451322" y="11715"/>
                  </a:lnTo>
                  <a:lnTo>
                    <a:pt x="405964" y="2928"/>
                  </a:lnTo>
                  <a:lnTo>
                    <a:pt x="359999" y="0"/>
                  </a:lnTo>
                  <a:close/>
                </a:path>
              </a:pathLst>
            </a:custGeom>
            <a:solidFill>
              <a:srgbClr val="D8D9D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035898" y="6099863"/>
            <a:ext cx="20580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0765" algn="l"/>
                <a:tab pos="1750695" algn="l"/>
              </a:tabLst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5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	</a:t>
            </a:r>
            <a:r>
              <a:rPr dirty="0" baseline="1736" sz="4800">
                <a:solidFill>
                  <a:srgbClr val="FFFFFF"/>
                </a:solidFill>
                <a:latin typeface="Arial Black"/>
                <a:cs typeface="Arial Black"/>
              </a:rPr>
              <a:t>W	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93134" y="1821544"/>
            <a:ext cx="114300" cy="1459230"/>
          </a:xfrm>
          <a:custGeom>
            <a:avLst/>
            <a:gdLst/>
            <a:ahLst/>
            <a:cxnLst/>
            <a:rect l="l" t="t" r="r" b="b"/>
            <a:pathLst>
              <a:path w="114300" h="1459229">
                <a:moveTo>
                  <a:pt x="0" y="1458685"/>
                </a:moveTo>
                <a:lnTo>
                  <a:pt x="0" y="0"/>
                </a:lnTo>
                <a:lnTo>
                  <a:pt x="114300" y="0"/>
                </a:lnTo>
                <a:lnTo>
                  <a:pt x="114300" y="1458685"/>
                </a:lnTo>
                <a:lnTo>
                  <a:pt x="0" y="145868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193134" y="3483430"/>
            <a:ext cx="114300" cy="537210"/>
          </a:xfrm>
          <a:custGeom>
            <a:avLst/>
            <a:gdLst/>
            <a:ahLst/>
            <a:cxnLst/>
            <a:rect l="l" t="t" r="r" b="b"/>
            <a:pathLst>
              <a:path w="114300" h="537210">
                <a:moveTo>
                  <a:pt x="0" y="537025"/>
                </a:moveTo>
                <a:lnTo>
                  <a:pt x="0" y="0"/>
                </a:lnTo>
                <a:lnTo>
                  <a:pt x="114300" y="0"/>
                </a:lnTo>
                <a:lnTo>
                  <a:pt x="114300" y="537025"/>
                </a:lnTo>
                <a:lnTo>
                  <a:pt x="0" y="53702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93134" y="4187372"/>
            <a:ext cx="114300" cy="537210"/>
          </a:xfrm>
          <a:custGeom>
            <a:avLst/>
            <a:gdLst/>
            <a:ahLst/>
            <a:cxnLst/>
            <a:rect l="l" t="t" r="r" b="b"/>
            <a:pathLst>
              <a:path w="114300" h="537210">
                <a:moveTo>
                  <a:pt x="0" y="537025"/>
                </a:moveTo>
                <a:lnTo>
                  <a:pt x="0" y="0"/>
                </a:lnTo>
                <a:lnTo>
                  <a:pt x="114300" y="0"/>
                </a:lnTo>
                <a:lnTo>
                  <a:pt x="114300" y="537025"/>
                </a:lnTo>
                <a:lnTo>
                  <a:pt x="0" y="53702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193134" y="4905831"/>
            <a:ext cx="114300" cy="1045210"/>
          </a:xfrm>
          <a:custGeom>
            <a:avLst/>
            <a:gdLst/>
            <a:ahLst/>
            <a:cxnLst/>
            <a:rect l="l" t="t" r="r" b="b"/>
            <a:pathLst>
              <a:path w="114300" h="1045210">
                <a:moveTo>
                  <a:pt x="0" y="1045024"/>
                </a:moveTo>
                <a:lnTo>
                  <a:pt x="0" y="0"/>
                </a:lnTo>
                <a:lnTo>
                  <a:pt x="114300" y="0"/>
                </a:lnTo>
                <a:lnTo>
                  <a:pt x="114300" y="1045024"/>
                </a:lnTo>
                <a:lnTo>
                  <a:pt x="0" y="104502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Module</a:t>
            </a:r>
            <a:r>
              <a:rPr dirty="0" spc="-35"/>
              <a:t> </a:t>
            </a:r>
            <a:r>
              <a:rPr dirty="0"/>
              <a:t>18:</a:t>
            </a:r>
            <a:r>
              <a:rPr dirty="0" spc="-40"/>
              <a:t> </a:t>
            </a:r>
            <a:r>
              <a:rPr dirty="0" spc="-5"/>
              <a:t>Burns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71453" y="654624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2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3443" y="1415226"/>
            <a:ext cx="10349865" cy="4208145"/>
            <a:chOff x="963443" y="1415226"/>
            <a:chExt cx="10349865" cy="4208145"/>
          </a:xfrm>
        </p:grpSpPr>
        <p:sp>
          <p:nvSpPr>
            <p:cNvPr id="6" name="object 6"/>
            <p:cNvSpPr/>
            <p:nvPr/>
          </p:nvSpPr>
          <p:spPr>
            <a:xfrm>
              <a:off x="982493" y="1627592"/>
              <a:ext cx="10311765" cy="3976370"/>
            </a:xfrm>
            <a:custGeom>
              <a:avLst/>
              <a:gdLst/>
              <a:ahLst/>
              <a:cxnLst/>
              <a:rect l="l" t="t" r="r" b="b"/>
              <a:pathLst>
                <a:path w="10311765" h="3976370">
                  <a:moveTo>
                    <a:pt x="390712" y="1"/>
                  </a:moveTo>
                  <a:lnTo>
                    <a:pt x="441413" y="1"/>
                  </a:lnTo>
                  <a:lnTo>
                    <a:pt x="492113" y="1"/>
                  </a:lnTo>
                  <a:lnTo>
                    <a:pt x="542813" y="1"/>
                  </a:lnTo>
                  <a:lnTo>
                    <a:pt x="593514" y="1"/>
                  </a:lnTo>
                  <a:lnTo>
                    <a:pt x="644214" y="1"/>
                  </a:lnTo>
                  <a:lnTo>
                    <a:pt x="694914" y="1"/>
                  </a:lnTo>
                  <a:lnTo>
                    <a:pt x="745614" y="1"/>
                  </a:lnTo>
                  <a:lnTo>
                    <a:pt x="796315" y="1"/>
                  </a:lnTo>
                  <a:lnTo>
                    <a:pt x="847015" y="1"/>
                  </a:lnTo>
                  <a:lnTo>
                    <a:pt x="897715" y="1"/>
                  </a:lnTo>
                  <a:lnTo>
                    <a:pt x="948415" y="1"/>
                  </a:lnTo>
                  <a:lnTo>
                    <a:pt x="999116" y="1"/>
                  </a:lnTo>
                  <a:lnTo>
                    <a:pt x="1049816" y="1"/>
                  </a:lnTo>
                  <a:lnTo>
                    <a:pt x="1100516" y="1"/>
                  </a:lnTo>
                  <a:lnTo>
                    <a:pt x="1151217" y="1"/>
                  </a:lnTo>
                  <a:lnTo>
                    <a:pt x="1201917" y="1"/>
                  </a:lnTo>
                  <a:lnTo>
                    <a:pt x="1252617" y="1"/>
                  </a:lnTo>
                  <a:lnTo>
                    <a:pt x="1303317" y="1"/>
                  </a:lnTo>
                  <a:lnTo>
                    <a:pt x="1354018" y="1"/>
                  </a:lnTo>
                  <a:lnTo>
                    <a:pt x="1404718" y="1"/>
                  </a:lnTo>
                  <a:lnTo>
                    <a:pt x="1455418" y="1"/>
                  </a:lnTo>
                  <a:lnTo>
                    <a:pt x="1506118" y="1"/>
                  </a:lnTo>
                  <a:lnTo>
                    <a:pt x="1556819" y="1"/>
                  </a:lnTo>
                  <a:lnTo>
                    <a:pt x="1607519" y="1"/>
                  </a:lnTo>
                  <a:lnTo>
                    <a:pt x="1658219" y="1"/>
                  </a:lnTo>
                  <a:lnTo>
                    <a:pt x="1708920" y="1"/>
                  </a:lnTo>
                  <a:lnTo>
                    <a:pt x="1759620" y="1"/>
                  </a:lnTo>
                  <a:lnTo>
                    <a:pt x="1810320" y="1"/>
                  </a:lnTo>
                  <a:lnTo>
                    <a:pt x="1861020" y="1"/>
                  </a:lnTo>
                  <a:lnTo>
                    <a:pt x="1911721" y="1"/>
                  </a:lnTo>
                  <a:lnTo>
                    <a:pt x="1962421" y="1"/>
                  </a:lnTo>
                  <a:lnTo>
                    <a:pt x="2013121" y="1"/>
                  </a:lnTo>
                  <a:lnTo>
                    <a:pt x="2063821" y="1"/>
                  </a:lnTo>
                  <a:lnTo>
                    <a:pt x="2114522" y="1"/>
                  </a:lnTo>
                  <a:lnTo>
                    <a:pt x="2165222" y="1"/>
                  </a:lnTo>
                  <a:lnTo>
                    <a:pt x="2215922" y="1"/>
                  </a:lnTo>
                  <a:lnTo>
                    <a:pt x="2266622" y="1"/>
                  </a:lnTo>
                  <a:lnTo>
                    <a:pt x="2317323" y="1"/>
                  </a:lnTo>
                  <a:lnTo>
                    <a:pt x="2368023" y="1"/>
                  </a:lnTo>
                  <a:lnTo>
                    <a:pt x="2418723" y="1"/>
                  </a:lnTo>
                  <a:lnTo>
                    <a:pt x="2469424" y="1"/>
                  </a:lnTo>
                  <a:lnTo>
                    <a:pt x="2520124" y="1"/>
                  </a:lnTo>
                  <a:lnTo>
                    <a:pt x="2570824" y="1"/>
                  </a:lnTo>
                  <a:lnTo>
                    <a:pt x="2621524" y="1"/>
                  </a:lnTo>
                  <a:lnTo>
                    <a:pt x="2672225" y="1"/>
                  </a:lnTo>
                  <a:lnTo>
                    <a:pt x="2722925" y="1"/>
                  </a:lnTo>
                  <a:lnTo>
                    <a:pt x="2773625" y="1"/>
                  </a:lnTo>
                  <a:lnTo>
                    <a:pt x="2824325" y="1"/>
                  </a:lnTo>
                  <a:lnTo>
                    <a:pt x="2875026" y="1"/>
                  </a:lnTo>
                  <a:lnTo>
                    <a:pt x="2925726" y="1"/>
                  </a:lnTo>
                  <a:lnTo>
                    <a:pt x="2976426" y="1"/>
                  </a:lnTo>
                  <a:lnTo>
                    <a:pt x="3027126" y="1"/>
                  </a:lnTo>
                  <a:lnTo>
                    <a:pt x="3077827" y="1"/>
                  </a:lnTo>
                  <a:lnTo>
                    <a:pt x="3128527" y="1"/>
                  </a:lnTo>
                  <a:lnTo>
                    <a:pt x="3179227" y="1"/>
                  </a:lnTo>
                  <a:lnTo>
                    <a:pt x="3229927" y="1"/>
                  </a:lnTo>
                  <a:lnTo>
                    <a:pt x="3280628" y="1"/>
                  </a:lnTo>
                  <a:lnTo>
                    <a:pt x="3331328" y="1"/>
                  </a:lnTo>
                  <a:lnTo>
                    <a:pt x="3382028" y="1"/>
                  </a:lnTo>
                  <a:lnTo>
                    <a:pt x="3432728" y="1"/>
                  </a:lnTo>
                  <a:lnTo>
                    <a:pt x="3483429" y="1"/>
                  </a:lnTo>
                  <a:lnTo>
                    <a:pt x="3534129" y="1"/>
                  </a:lnTo>
                  <a:lnTo>
                    <a:pt x="3584829" y="1"/>
                  </a:lnTo>
                  <a:lnTo>
                    <a:pt x="3635529" y="1"/>
                  </a:lnTo>
                  <a:lnTo>
                    <a:pt x="3686230" y="1"/>
                  </a:lnTo>
                  <a:lnTo>
                    <a:pt x="3736930" y="1"/>
                  </a:lnTo>
                  <a:lnTo>
                    <a:pt x="3787630" y="1"/>
                  </a:lnTo>
                  <a:lnTo>
                    <a:pt x="3838331" y="1"/>
                  </a:lnTo>
                  <a:lnTo>
                    <a:pt x="3889031" y="1"/>
                  </a:lnTo>
                  <a:lnTo>
                    <a:pt x="3939731" y="1"/>
                  </a:lnTo>
                  <a:lnTo>
                    <a:pt x="3990431" y="1"/>
                  </a:lnTo>
                  <a:lnTo>
                    <a:pt x="4041132" y="1"/>
                  </a:lnTo>
                  <a:lnTo>
                    <a:pt x="4091832" y="1"/>
                  </a:lnTo>
                  <a:lnTo>
                    <a:pt x="4142532" y="1"/>
                  </a:lnTo>
                  <a:lnTo>
                    <a:pt x="4193232" y="1"/>
                  </a:lnTo>
                  <a:lnTo>
                    <a:pt x="4243933" y="1"/>
                  </a:lnTo>
                  <a:lnTo>
                    <a:pt x="4294633" y="1"/>
                  </a:lnTo>
                  <a:lnTo>
                    <a:pt x="4345333" y="1"/>
                  </a:lnTo>
                  <a:lnTo>
                    <a:pt x="4396033" y="0"/>
                  </a:lnTo>
                  <a:lnTo>
                    <a:pt x="4446734" y="0"/>
                  </a:lnTo>
                  <a:lnTo>
                    <a:pt x="4497434" y="0"/>
                  </a:lnTo>
                  <a:lnTo>
                    <a:pt x="4548134" y="0"/>
                  </a:lnTo>
                  <a:lnTo>
                    <a:pt x="4598834" y="0"/>
                  </a:lnTo>
                  <a:lnTo>
                    <a:pt x="4649535" y="0"/>
                  </a:lnTo>
                  <a:lnTo>
                    <a:pt x="4700235" y="0"/>
                  </a:lnTo>
                  <a:lnTo>
                    <a:pt x="4750935" y="0"/>
                  </a:lnTo>
                  <a:lnTo>
                    <a:pt x="4801635" y="0"/>
                  </a:lnTo>
                  <a:lnTo>
                    <a:pt x="4852336" y="0"/>
                  </a:lnTo>
                  <a:lnTo>
                    <a:pt x="4903036" y="0"/>
                  </a:lnTo>
                  <a:lnTo>
                    <a:pt x="4953736" y="0"/>
                  </a:lnTo>
                  <a:lnTo>
                    <a:pt x="5004436" y="0"/>
                  </a:lnTo>
                  <a:lnTo>
                    <a:pt x="5055137" y="0"/>
                  </a:lnTo>
                  <a:lnTo>
                    <a:pt x="5105837" y="0"/>
                  </a:lnTo>
                  <a:lnTo>
                    <a:pt x="5156537" y="0"/>
                  </a:lnTo>
                  <a:lnTo>
                    <a:pt x="5207237" y="0"/>
                  </a:lnTo>
                  <a:lnTo>
                    <a:pt x="5257938" y="0"/>
                  </a:lnTo>
                  <a:lnTo>
                    <a:pt x="5308638" y="0"/>
                  </a:lnTo>
                  <a:lnTo>
                    <a:pt x="5359338" y="0"/>
                  </a:lnTo>
                  <a:lnTo>
                    <a:pt x="5410038" y="0"/>
                  </a:lnTo>
                  <a:lnTo>
                    <a:pt x="5460739" y="0"/>
                  </a:lnTo>
                  <a:lnTo>
                    <a:pt x="5511439" y="0"/>
                  </a:lnTo>
                  <a:lnTo>
                    <a:pt x="5562139" y="0"/>
                  </a:lnTo>
                  <a:lnTo>
                    <a:pt x="5612839" y="0"/>
                  </a:lnTo>
                  <a:lnTo>
                    <a:pt x="5663540" y="0"/>
                  </a:lnTo>
                  <a:lnTo>
                    <a:pt x="5714240" y="0"/>
                  </a:lnTo>
                  <a:lnTo>
                    <a:pt x="5764940" y="0"/>
                  </a:lnTo>
                  <a:lnTo>
                    <a:pt x="5815641" y="0"/>
                  </a:lnTo>
                  <a:lnTo>
                    <a:pt x="5866341" y="0"/>
                  </a:lnTo>
                  <a:lnTo>
                    <a:pt x="5917041" y="0"/>
                  </a:lnTo>
                  <a:lnTo>
                    <a:pt x="5967741" y="0"/>
                  </a:lnTo>
                  <a:lnTo>
                    <a:pt x="6018442" y="0"/>
                  </a:lnTo>
                  <a:lnTo>
                    <a:pt x="6069142" y="0"/>
                  </a:lnTo>
                  <a:lnTo>
                    <a:pt x="6119842" y="0"/>
                  </a:lnTo>
                  <a:lnTo>
                    <a:pt x="6170542" y="0"/>
                  </a:lnTo>
                  <a:lnTo>
                    <a:pt x="6221243" y="0"/>
                  </a:lnTo>
                  <a:lnTo>
                    <a:pt x="6271943" y="0"/>
                  </a:lnTo>
                  <a:lnTo>
                    <a:pt x="6322643" y="0"/>
                  </a:lnTo>
                  <a:lnTo>
                    <a:pt x="6373343" y="0"/>
                  </a:lnTo>
                  <a:lnTo>
                    <a:pt x="6424044" y="0"/>
                  </a:lnTo>
                  <a:lnTo>
                    <a:pt x="6474744" y="0"/>
                  </a:lnTo>
                  <a:lnTo>
                    <a:pt x="6525444" y="0"/>
                  </a:lnTo>
                  <a:lnTo>
                    <a:pt x="6576144" y="0"/>
                  </a:lnTo>
                  <a:lnTo>
                    <a:pt x="6626845" y="0"/>
                  </a:lnTo>
                  <a:lnTo>
                    <a:pt x="6677545" y="0"/>
                  </a:lnTo>
                  <a:lnTo>
                    <a:pt x="6728245" y="0"/>
                  </a:lnTo>
                  <a:lnTo>
                    <a:pt x="6778945" y="0"/>
                  </a:lnTo>
                  <a:lnTo>
                    <a:pt x="6829646" y="0"/>
                  </a:lnTo>
                  <a:lnTo>
                    <a:pt x="6880346" y="0"/>
                  </a:lnTo>
                  <a:lnTo>
                    <a:pt x="6931046" y="0"/>
                  </a:lnTo>
                  <a:lnTo>
                    <a:pt x="6981746" y="0"/>
                  </a:lnTo>
                  <a:lnTo>
                    <a:pt x="7032447" y="0"/>
                  </a:lnTo>
                  <a:lnTo>
                    <a:pt x="7083147" y="0"/>
                  </a:lnTo>
                  <a:lnTo>
                    <a:pt x="7133847" y="0"/>
                  </a:lnTo>
                  <a:lnTo>
                    <a:pt x="7184548" y="0"/>
                  </a:lnTo>
                  <a:lnTo>
                    <a:pt x="7235248" y="0"/>
                  </a:lnTo>
                  <a:lnTo>
                    <a:pt x="7285948" y="0"/>
                  </a:lnTo>
                  <a:lnTo>
                    <a:pt x="7336648" y="0"/>
                  </a:lnTo>
                  <a:lnTo>
                    <a:pt x="7387349" y="0"/>
                  </a:lnTo>
                  <a:lnTo>
                    <a:pt x="7438049" y="0"/>
                  </a:lnTo>
                  <a:lnTo>
                    <a:pt x="7488749" y="0"/>
                  </a:lnTo>
                  <a:lnTo>
                    <a:pt x="7539449" y="0"/>
                  </a:lnTo>
                  <a:lnTo>
                    <a:pt x="7590150" y="0"/>
                  </a:lnTo>
                  <a:lnTo>
                    <a:pt x="7640850" y="0"/>
                  </a:lnTo>
                  <a:lnTo>
                    <a:pt x="7691550" y="0"/>
                  </a:lnTo>
                  <a:lnTo>
                    <a:pt x="7742250" y="0"/>
                  </a:lnTo>
                  <a:lnTo>
                    <a:pt x="7792951" y="0"/>
                  </a:lnTo>
                  <a:lnTo>
                    <a:pt x="7843651" y="0"/>
                  </a:lnTo>
                  <a:lnTo>
                    <a:pt x="7894351" y="0"/>
                  </a:lnTo>
                  <a:lnTo>
                    <a:pt x="7945052" y="0"/>
                  </a:lnTo>
                  <a:lnTo>
                    <a:pt x="7995752" y="0"/>
                  </a:lnTo>
                  <a:lnTo>
                    <a:pt x="8046452" y="0"/>
                  </a:lnTo>
                  <a:lnTo>
                    <a:pt x="8097152" y="0"/>
                  </a:lnTo>
                  <a:lnTo>
                    <a:pt x="8147853" y="0"/>
                  </a:lnTo>
                  <a:lnTo>
                    <a:pt x="8198553" y="0"/>
                  </a:lnTo>
                  <a:lnTo>
                    <a:pt x="8249253" y="0"/>
                  </a:lnTo>
                  <a:lnTo>
                    <a:pt x="8299953" y="0"/>
                  </a:lnTo>
                  <a:lnTo>
                    <a:pt x="8350654" y="0"/>
                  </a:lnTo>
                  <a:lnTo>
                    <a:pt x="8401354" y="0"/>
                  </a:lnTo>
                  <a:lnTo>
                    <a:pt x="8452054" y="0"/>
                  </a:lnTo>
                  <a:lnTo>
                    <a:pt x="8502755" y="0"/>
                  </a:lnTo>
                  <a:lnTo>
                    <a:pt x="8553455" y="0"/>
                  </a:lnTo>
                  <a:lnTo>
                    <a:pt x="8604155" y="0"/>
                  </a:lnTo>
                  <a:lnTo>
                    <a:pt x="8654855" y="0"/>
                  </a:lnTo>
                  <a:lnTo>
                    <a:pt x="8705556" y="0"/>
                  </a:lnTo>
                  <a:lnTo>
                    <a:pt x="8756256" y="0"/>
                  </a:lnTo>
                  <a:lnTo>
                    <a:pt x="8806956" y="0"/>
                  </a:lnTo>
                  <a:lnTo>
                    <a:pt x="8857656" y="0"/>
                  </a:lnTo>
                  <a:lnTo>
                    <a:pt x="8908357" y="0"/>
                  </a:lnTo>
                  <a:lnTo>
                    <a:pt x="8959057" y="0"/>
                  </a:lnTo>
                  <a:lnTo>
                    <a:pt x="9018291" y="2345"/>
                  </a:lnTo>
                  <a:lnTo>
                    <a:pt x="9075467" y="9204"/>
                  </a:lnTo>
                  <a:lnTo>
                    <a:pt x="9130188" y="20308"/>
                  </a:lnTo>
                  <a:lnTo>
                    <a:pt x="9182057" y="35391"/>
                  </a:lnTo>
                  <a:lnTo>
                    <a:pt x="9230677" y="54186"/>
                  </a:lnTo>
                  <a:lnTo>
                    <a:pt x="9275650" y="76426"/>
                  </a:lnTo>
                  <a:lnTo>
                    <a:pt x="9316579" y="101842"/>
                  </a:lnTo>
                  <a:lnTo>
                    <a:pt x="9353067" y="130169"/>
                  </a:lnTo>
                  <a:lnTo>
                    <a:pt x="9384716" y="161139"/>
                  </a:lnTo>
                  <a:lnTo>
                    <a:pt x="9411130" y="194484"/>
                  </a:lnTo>
                  <a:lnTo>
                    <a:pt x="9431910" y="229938"/>
                  </a:lnTo>
                  <a:lnTo>
                    <a:pt x="9446660" y="267234"/>
                  </a:lnTo>
                  <a:lnTo>
                    <a:pt x="10311321" y="1950918"/>
                  </a:lnTo>
                  <a:lnTo>
                    <a:pt x="9446660" y="3709066"/>
                  </a:lnTo>
                  <a:lnTo>
                    <a:pt x="9431910" y="3746362"/>
                  </a:lnTo>
                  <a:lnTo>
                    <a:pt x="9411130" y="3781816"/>
                  </a:lnTo>
                  <a:lnTo>
                    <a:pt x="9384716" y="3815162"/>
                  </a:lnTo>
                  <a:lnTo>
                    <a:pt x="9353067" y="3846132"/>
                  </a:lnTo>
                  <a:lnTo>
                    <a:pt x="9316579" y="3874458"/>
                  </a:lnTo>
                  <a:lnTo>
                    <a:pt x="9275650" y="3899875"/>
                  </a:lnTo>
                  <a:lnTo>
                    <a:pt x="9230677" y="3922114"/>
                  </a:lnTo>
                  <a:lnTo>
                    <a:pt x="9182057" y="3940909"/>
                  </a:lnTo>
                  <a:lnTo>
                    <a:pt x="9130188" y="3955992"/>
                  </a:lnTo>
                  <a:lnTo>
                    <a:pt x="9075467" y="3967097"/>
                  </a:lnTo>
                  <a:lnTo>
                    <a:pt x="9018291" y="3973955"/>
                  </a:lnTo>
                  <a:lnTo>
                    <a:pt x="8959057" y="3976301"/>
                  </a:lnTo>
                  <a:lnTo>
                    <a:pt x="458805" y="3976301"/>
                  </a:lnTo>
                  <a:lnTo>
                    <a:pt x="401328" y="3974049"/>
                  </a:lnTo>
                  <a:lnTo>
                    <a:pt x="346839" y="3967462"/>
                  </a:lnTo>
                  <a:lnTo>
                    <a:pt x="295540" y="3956789"/>
                  </a:lnTo>
                  <a:lnTo>
                    <a:pt x="247636" y="3942283"/>
                  </a:lnTo>
                  <a:lnTo>
                    <a:pt x="203330" y="3924194"/>
                  </a:lnTo>
                  <a:lnTo>
                    <a:pt x="162824" y="3902774"/>
                  </a:lnTo>
                  <a:lnTo>
                    <a:pt x="126322" y="3878273"/>
                  </a:lnTo>
                  <a:lnTo>
                    <a:pt x="94028" y="3850944"/>
                  </a:lnTo>
                  <a:lnTo>
                    <a:pt x="66144" y="3821036"/>
                  </a:lnTo>
                  <a:lnTo>
                    <a:pt x="42874" y="3788801"/>
                  </a:lnTo>
                  <a:lnTo>
                    <a:pt x="24421" y="3754491"/>
                  </a:lnTo>
                  <a:lnTo>
                    <a:pt x="10989" y="3718355"/>
                  </a:lnTo>
                  <a:lnTo>
                    <a:pt x="2781" y="3680647"/>
                  </a:lnTo>
                  <a:lnTo>
                    <a:pt x="0" y="3641615"/>
                  </a:lnTo>
                  <a:lnTo>
                    <a:pt x="0" y="317351"/>
                  </a:lnTo>
                  <a:lnTo>
                    <a:pt x="2075" y="275660"/>
                  </a:lnTo>
                  <a:lnTo>
                    <a:pt x="8382" y="236047"/>
                  </a:lnTo>
                  <a:lnTo>
                    <a:pt x="19036" y="198730"/>
                  </a:lnTo>
                  <a:lnTo>
                    <a:pt x="53863" y="131859"/>
                  </a:lnTo>
                  <a:lnTo>
                    <a:pt x="107500" y="76799"/>
                  </a:lnTo>
                  <a:lnTo>
                    <a:pt x="141668" y="54245"/>
                  </a:lnTo>
                  <a:lnTo>
                    <a:pt x="180891" y="35301"/>
                  </a:lnTo>
                  <a:lnTo>
                    <a:pt x="225290" y="20186"/>
                  </a:lnTo>
                  <a:lnTo>
                    <a:pt x="274981" y="9118"/>
                  </a:lnTo>
                  <a:lnTo>
                    <a:pt x="330082" y="2317"/>
                  </a:lnTo>
                  <a:lnTo>
                    <a:pt x="390712" y="1"/>
                  </a:lnTo>
                  <a:close/>
                </a:path>
              </a:pathLst>
            </a:custGeom>
            <a:ln w="38100">
              <a:solidFill>
                <a:srgbClr val="2E33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48661" y="1415226"/>
              <a:ext cx="2580005" cy="437515"/>
            </a:xfrm>
            <a:custGeom>
              <a:avLst/>
              <a:gdLst/>
              <a:ahLst/>
              <a:cxnLst/>
              <a:rect l="l" t="t" r="r" b="b"/>
              <a:pathLst>
                <a:path w="2580004" h="437514">
                  <a:moveTo>
                    <a:pt x="2579485" y="0"/>
                  </a:moveTo>
                  <a:lnTo>
                    <a:pt x="0" y="0"/>
                  </a:lnTo>
                  <a:lnTo>
                    <a:pt x="0" y="437068"/>
                  </a:lnTo>
                  <a:lnTo>
                    <a:pt x="2579485" y="437068"/>
                  </a:lnTo>
                  <a:lnTo>
                    <a:pt x="2579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941219" y="5758793"/>
            <a:ext cx="10106660" cy="454659"/>
            <a:chOff x="941219" y="5758793"/>
            <a:chExt cx="10106660" cy="454659"/>
          </a:xfrm>
        </p:grpSpPr>
        <p:sp>
          <p:nvSpPr>
            <p:cNvPr id="9" name="object 9"/>
            <p:cNvSpPr/>
            <p:nvPr/>
          </p:nvSpPr>
          <p:spPr>
            <a:xfrm>
              <a:off x="982494" y="5800068"/>
              <a:ext cx="10024110" cy="372110"/>
            </a:xfrm>
            <a:custGeom>
              <a:avLst/>
              <a:gdLst/>
              <a:ahLst/>
              <a:cxnLst/>
              <a:rect l="l" t="t" r="r" b="b"/>
              <a:pathLst>
                <a:path w="10024110" h="372110">
                  <a:moveTo>
                    <a:pt x="9816754" y="0"/>
                  </a:moveTo>
                  <a:lnTo>
                    <a:pt x="0" y="0"/>
                  </a:lnTo>
                  <a:lnTo>
                    <a:pt x="0" y="371577"/>
                  </a:lnTo>
                  <a:lnTo>
                    <a:pt x="9816754" y="371577"/>
                  </a:lnTo>
                  <a:lnTo>
                    <a:pt x="10024091" y="185789"/>
                  </a:lnTo>
                  <a:lnTo>
                    <a:pt x="981675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2494" y="5800068"/>
              <a:ext cx="10024110" cy="372110"/>
            </a:xfrm>
            <a:custGeom>
              <a:avLst/>
              <a:gdLst/>
              <a:ahLst/>
              <a:cxnLst/>
              <a:rect l="l" t="t" r="r" b="b"/>
              <a:pathLst>
                <a:path w="10024110" h="372110">
                  <a:moveTo>
                    <a:pt x="0" y="0"/>
                  </a:moveTo>
                  <a:lnTo>
                    <a:pt x="9816754" y="0"/>
                  </a:lnTo>
                  <a:lnTo>
                    <a:pt x="10024090" y="185789"/>
                  </a:lnTo>
                  <a:lnTo>
                    <a:pt x="9816754" y="371576"/>
                  </a:lnTo>
                  <a:lnTo>
                    <a:pt x="0" y="371576"/>
                  </a:lnTo>
                  <a:lnTo>
                    <a:pt x="0" y="0"/>
                  </a:lnTo>
                  <a:close/>
                </a:path>
              </a:pathLst>
            </a:custGeom>
            <a:ln w="825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528433" y="882926"/>
            <a:ext cx="9135745" cy="932815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800" spc="-20" b="1">
                <a:solidFill>
                  <a:srgbClr val="921928"/>
                </a:solidFill>
                <a:latin typeface="Arial"/>
                <a:cs typeface="Arial"/>
              </a:rPr>
              <a:t>TACTICAL</a:t>
            </a:r>
            <a:r>
              <a:rPr dirty="0" sz="1800" spc="-3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921928"/>
                </a:solidFill>
                <a:latin typeface="Arial"/>
                <a:cs typeface="Arial"/>
              </a:rPr>
              <a:t>COMBAT</a:t>
            </a:r>
            <a:r>
              <a:rPr dirty="0" sz="1800" spc="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921928"/>
                </a:solidFill>
                <a:latin typeface="Arial"/>
                <a:cs typeface="Arial"/>
              </a:rPr>
              <a:t>CASUALTY</a:t>
            </a:r>
            <a:r>
              <a:rPr dirty="0" sz="1800" spc="-2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CARE</a:t>
            </a:r>
            <a:r>
              <a:rPr dirty="0" sz="1800" spc="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(TCCC)</a:t>
            </a:r>
            <a:r>
              <a:rPr dirty="0" sz="1800" spc="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ROLE-BASED</a:t>
            </a:r>
            <a:r>
              <a:rPr dirty="0" sz="1800" spc="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TRAINING</a:t>
            </a:r>
            <a:r>
              <a:rPr dirty="0" sz="1800" spc="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SPECTRUM</a:t>
            </a:r>
            <a:endParaRPr sz="1800">
              <a:latin typeface="Arial"/>
              <a:cs typeface="Arial"/>
            </a:endParaRPr>
          </a:p>
          <a:p>
            <a:pPr algn="ctr" marR="707390">
              <a:lnSpc>
                <a:spcPct val="100000"/>
              </a:lnSpc>
              <a:spcBef>
                <a:spcPts val="1205"/>
              </a:spcBef>
            </a:pPr>
            <a:r>
              <a:rPr dirty="0" sz="2400" spc="-5" b="1">
                <a:latin typeface="Arial"/>
                <a:cs typeface="Arial"/>
              </a:rPr>
              <a:t>ROLE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08911" y="1843828"/>
            <a:ext cx="2519680" cy="617855"/>
            <a:chOff x="2508911" y="1843828"/>
            <a:chExt cx="2519680" cy="617855"/>
          </a:xfrm>
        </p:grpSpPr>
        <p:sp>
          <p:nvSpPr>
            <p:cNvPr id="13" name="object 13"/>
            <p:cNvSpPr/>
            <p:nvPr/>
          </p:nvSpPr>
          <p:spPr>
            <a:xfrm>
              <a:off x="2521611" y="2120837"/>
              <a:ext cx="2494280" cy="316230"/>
            </a:xfrm>
            <a:custGeom>
              <a:avLst/>
              <a:gdLst/>
              <a:ahLst/>
              <a:cxnLst/>
              <a:rect l="l" t="t" r="r" b="b"/>
              <a:pathLst>
                <a:path w="2494279" h="316230">
                  <a:moveTo>
                    <a:pt x="0" y="316160"/>
                  </a:moveTo>
                  <a:lnTo>
                    <a:pt x="3490" y="269440"/>
                  </a:lnTo>
                  <a:lnTo>
                    <a:pt x="13628" y="224848"/>
                  </a:lnTo>
                  <a:lnTo>
                    <a:pt x="29917" y="182874"/>
                  </a:lnTo>
                  <a:lnTo>
                    <a:pt x="51858" y="144007"/>
                  </a:lnTo>
                  <a:lnTo>
                    <a:pt x="78954" y="108735"/>
                  </a:lnTo>
                  <a:lnTo>
                    <a:pt x="110707" y="77548"/>
                  </a:lnTo>
                  <a:lnTo>
                    <a:pt x="146618" y="50935"/>
                  </a:lnTo>
                  <a:lnTo>
                    <a:pt x="186190" y="29384"/>
                  </a:lnTo>
                  <a:lnTo>
                    <a:pt x="228925" y="13385"/>
                  </a:lnTo>
                  <a:lnTo>
                    <a:pt x="274325" y="3427"/>
                  </a:lnTo>
                  <a:lnTo>
                    <a:pt x="321892" y="0"/>
                  </a:lnTo>
                  <a:lnTo>
                    <a:pt x="2171952" y="0"/>
                  </a:lnTo>
                  <a:lnTo>
                    <a:pt x="2219519" y="3427"/>
                  </a:lnTo>
                  <a:lnTo>
                    <a:pt x="2264919" y="13385"/>
                  </a:lnTo>
                  <a:lnTo>
                    <a:pt x="2307654" y="29384"/>
                  </a:lnTo>
                  <a:lnTo>
                    <a:pt x="2347226" y="50935"/>
                  </a:lnTo>
                  <a:lnTo>
                    <a:pt x="2383137" y="77548"/>
                  </a:lnTo>
                  <a:lnTo>
                    <a:pt x="2414890" y="108735"/>
                  </a:lnTo>
                  <a:lnTo>
                    <a:pt x="2441986" y="144007"/>
                  </a:lnTo>
                  <a:lnTo>
                    <a:pt x="2463928" y="182874"/>
                  </a:lnTo>
                  <a:lnTo>
                    <a:pt x="2480216" y="224848"/>
                  </a:lnTo>
                  <a:lnTo>
                    <a:pt x="2490355" y="269440"/>
                  </a:lnTo>
                  <a:lnTo>
                    <a:pt x="2493845" y="316160"/>
                  </a:lnTo>
                </a:path>
              </a:pathLst>
            </a:custGeom>
            <a:ln w="254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882706" y="1843828"/>
              <a:ext cx="1771650" cy="617855"/>
            </a:xfrm>
            <a:custGeom>
              <a:avLst/>
              <a:gdLst/>
              <a:ahLst/>
              <a:cxnLst/>
              <a:rect l="l" t="t" r="r" b="b"/>
              <a:pathLst>
                <a:path w="1771650" h="617855">
                  <a:moveTo>
                    <a:pt x="1771656" y="0"/>
                  </a:moveTo>
                  <a:lnTo>
                    <a:pt x="0" y="0"/>
                  </a:lnTo>
                  <a:lnTo>
                    <a:pt x="0" y="617361"/>
                  </a:lnTo>
                  <a:lnTo>
                    <a:pt x="1771656" y="617361"/>
                  </a:lnTo>
                  <a:lnTo>
                    <a:pt x="1771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983249" y="1859027"/>
            <a:ext cx="1574800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73660" marR="5080" indent="-61594">
              <a:lnSpc>
                <a:spcPts val="2100"/>
              </a:lnSpc>
              <a:spcBef>
                <a:spcPts val="219"/>
              </a:spcBef>
            </a:pPr>
            <a:r>
              <a:rPr dirty="0" sz="1800" b="1">
                <a:solidFill>
                  <a:srgbClr val="2E3334"/>
                </a:solidFill>
                <a:latin typeface="Arial"/>
                <a:cs typeface="Arial"/>
              </a:rPr>
              <a:t>N</a:t>
            </a:r>
            <a:r>
              <a:rPr dirty="0" sz="1800" spc="-5" b="1">
                <a:solidFill>
                  <a:srgbClr val="2E3334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2E3334"/>
                </a:solidFill>
                <a:latin typeface="Arial"/>
                <a:cs typeface="Arial"/>
              </a:rPr>
              <a:t>NMED</a:t>
            </a:r>
            <a:r>
              <a:rPr dirty="0" sz="1800" spc="-5" b="1">
                <a:solidFill>
                  <a:srgbClr val="2E3334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2E3334"/>
                </a:solidFill>
                <a:latin typeface="Arial"/>
                <a:cs typeface="Arial"/>
              </a:rPr>
              <a:t>CAL  </a:t>
            </a:r>
            <a:r>
              <a:rPr dirty="0" sz="1800" spc="-5" b="1">
                <a:solidFill>
                  <a:srgbClr val="2E3334"/>
                </a:solidFill>
                <a:latin typeface="Arial"/>
                <a:cs typeface="Arial"/>
              </a:rPr>
              <a:t>PERSONNEL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09158" y="1829471"/>
            <a:ext cx="7052309" cy="3023235"/>
            <a:chOff x="2109158" y="1829471"/>
            <a:chExt cx="7052309" cy="302323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5109" y="2485447"/>
              <a:ext cx="1525949" cy="23348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9158" y="2485448"/>
              <a:ext cx="1547096" cy="23672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224278" y="2104241"/>
              <a:ext cx="2494280" cy="316230"/>
            </a:xfrm>
            <a:custGeom>
              <a:avLst/>
              <a:gdLst/>
              <a:ahLst/>
              <a:cxnLst/>
              <a:rect l="l" t="t" r="r" b="b"/>
              <a:pathLst>
                <a:path w="2494279" h="316230">
                  <a:moveTo>
                    <a:pt x="0" y="316160"/>
                  </a:moveTo>
                  <a:lnTo>
                    <a:pt x="3490" y="269440"/>
                  </a:lnTo>
                  <a:lnTo>
                    <a:pt x="13628" y="224848"/>
                  </a:lnTo>
                  <a:lnTo>
                    <a:pt x="29917" y="182874"/>
                  </a:lnTo>
                  <a:lnTo>
                    <a:pt x="51858" y="144007"/>
                  </a:lnTo>
                  <a:lnTo>
                    <a:pt x="78954" y="108735"/>
                  </a:lnTo>
                  <a:lnTo>
                    <a:pt x="110707" y="77548"/>
                  </a:lnTo>
                  <a:lnTo>
                    <a:pt x="146618" y="50935"/>
                  </a:lnTo>
                  <a:lnTo>
                    <a:pt x="186190" y="29384"/>
                  </a:lnTo>
                  <a:lnTo>
                    <a:pt x="228925" y="13385"/>
                  </a:lnTo>
                  <a:lnTo>
                    <a:pt x="274325" y="3427"/>
                  </a:lnTo>
                  <a:lnTo>
                    <a:pt x="321892" y="0"/>
                  </a:lnTo>
                  <a:lnTo>
                    <a:pt x="2171952" y="0"/>
                  </a:lnTo>
                  <a:lnTo>
                    <a:pt x="2219519" y="3427"/>
                  </a:lnTo>
                  <a:lnTo>
                    <a:pt x="2264919" y="13385"/>
                  </a:lnTo>
                  <a:lnTo>
                    <a:pt x="2307654" y="29384"/>
                  </a:lnTo>
                  <a:lnTo>
                    <a:pt x="2347226" y="50935"/>
                  </a:lnTo>
                  <a:lnTo>
                    <a:pt x="2383137" y="77548"/>
                  </a:lnTo>
                  <a:lnTo>
                    <a:pt x="2414890" y="108735"/>
                  </a:lnTo>
                  <a:lnTo>
                    <a:pt x="2441986" y="144007"/>
                  </a:lnTo>
                  <a:lnTo>
                    <a:pt x="2463928" y="182874"/>
                  </a:lnTo>
                  <a:lnTo>
                    <a:pt x="2480216" y="224848"/>
                  </a:lnTo>
                  <a:lnTo>
                    <a:pt x="2490355" y="269440"/>
                  </a:lnTo>
                  <a:lnTo>
                    <a:pt x="2493845" y="316160"/>
                  </a:lnTo>
                </a:path>
              </a:pathLst>
            </a:custGeom>
            <a:ln w="254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685508" y="1829471"/>
              <a:ext cx="1635125" cy="591820"/>
            </a:xfrm>
            <a:custGeom>
              <a:avLst/>
              <a:gdLst/>
              <a:ahLst/>
              <a:cxnLst/>
              <a:rect l="l" t="t" r="r" b="b"/>
              <a:pathLst>
                <a:path w="1635125" h="591819">
                  <a:moveTo>
                    <a:pt x="1634933" y="0"/>
                  </a:moveTo>
                  <a:lnTo>
                    <a:pt x="0" y="0"/>
                  </a:lnTo>
                  <a:lnTo>
                    <a:pt x="0" y="591439"/>
                  </a:lnTo>
                  <a:lnTo>
                    <a:pt x="1634933" y="591439"/>
                  </a:lnTo>
                  <a:lnTo>
                    <a:pt x="1634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778969" y="1844668"/>
            <a:ext cx="1448435" cy="54102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 indent="192405">
              <a:lnSpc>
                <a:spcPts val="1900"/>
              </a:lnSpc>
              <a:spcBef>
                <a:spcPts val="380"/>
              </a:spcBef>
            </a:pPr>
            <a:r>
              <a:rPr dirty="0" sz="1800" spc="-5" b="1">
                <a:solidFill>
                  <a:srgbClr val="2E3334"/>
                </a:solidFill>
                <a:latin typeface="Arial"/>
                <a:cs typeface="Arial"/>
              </a:rPr>
              <a:t>MEDICAL </a:t>
            </a:r>
            <a:r>
              <a:rPr dirty="0" sz="1800" b="1">
                <a:solidFill>
                  <a:srgbClr val="2E3334"/>
                </a:solidFill>
                <a:latin typeface="Arial"/>
                <a:cs typeface="Arial"/>
              </a:rPr>
              <a:t> PERS</a:t>
            </a:r>
            <a:r>
              <a:rPr dirty="0" sz="1800" spc="-5" b="1">
                <a:solidFill>
                  <a:srgbClr val="2E3334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2E3334"/>
                </a:solidFill>
                <a:latin typeface="Arial"/>
                <a:cs typeface="Arial"/>
              </a:rPr>
              <a:t>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2113" y="5028086"/>
            <a:ext cx="5922010" cy="1110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YOU</a:t>
            </a:r>
            <a:r>
              <a:rPr dirty="0" sz="1800" spc="-10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ARE</a:t>
            </a:r>
            <a:r>
              <a:rPr dirty="0" sz="1800" spc="-2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595959"/>
                </a:solidFill>
                <a:latin typeface="Arial"/>
                <a:cs typeface="Arial"/>
              </a:rPr>
              <a:t>STANDARDIZED</a:t>
            </a:r>
            <a:r>
              <a:rPr dirty="0" sz="1800" spc="-5" b="1">
                <a:solidFill>
                  <a:srgbClr val="595959"/>
                </a:solidFill>
                <a:latin typeface="Arial"/>
                <a:cs typeface="Arial"/>
              </a:rPr>
              <a:t> JOINT</a:t>
            </a:r>
            <a:r>
              <a:rPr dirty="0" sz="1800" spc="-1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595959"/>
                </a:solidFill>
                <a:latin typeface="Arial"/>
                <a:cs typeface="Arial"/>
              </a:rPr>
              <a:t>CURRICULUM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39023" y="2463128"/>
            <a:ext cx="4062729" cy="2957830"/>
            <a:chOff x="3839023" y="2463128"/>
            <a:chExt cx="4062729" cy="2957830"/>
          </a:xfrm>
        </p:grpSpPr>
        <p:sp>
          <p:nvSpPr>
            <p:cNvPr id="24" name="object 24"/>
            <p:cNvSpPr/>
            <p:nvPr/>
          </p:nvSpPr>
          <p:spPr>
            <a:xfrm>
              <a:off x="7680659" y="5070643"/>
              <a:ext cx="220979" cy="255904"/>
            </a:xfrm>
            <a:custGeom>
              <a:avLst/>
              <a:gdLst/>
              <a:ahLst/>
              <a:cxnLst/>
              <a:rect l="l" t="t" r="r" b="b"/>
              <a:pathLst>
                <a:path w="220979" h="255904">
                  <a:moveTo>
                    <a:pt x="220510" y="0"/>
                  </a:moveTo>
                  <a:lnTo>
                    <a:pt x="0" y="127895"/>
                  </a:lnTo>
                  <a:lnTo>
                    <a:pt x="220510" y="255791"/>
                  </a:lnTo>
                  <a:lnTo>
                    <a:pt x="220510" y="0"/>
                  </a:lnTo>
                  <a:close/>
                </a:path>
              </a:pathLst>
            </a:custGeom>
            <a:solidFill>
              <a:srgbClr val="9219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9023" y="2485447"/>
              <a:ext cx="1547097" cy="23672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9709" y="2463128"/>
              <a:ext cx="1933028" cy="2957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33873" y="975784"/>
            <a:ext cx="3403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</a:rPr>
              <a:t>SKILL</a:t>
            </a:r>
            <a:r>
              <a:rPr dirty="0" sz="3600" spc="-140">
                <a:solidFill>
                  <a:srgbClr val="FFFFFF"/>
                </a:solidFill>
              </a:rPr>
              <a:t> </a:t>
            </a:r>
            <a:r>
              <a:rPr dirty="0" sz="3600" spc="-80">
                <a:solidFill>
                  <a:srgbClr val="FFFFFF"/>
                </a:solidFill>
              </a:rPr>
              <a:t>STATION</a:t>
            </a:r>
            <a:endParaRPr sz="36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9161" y="2876447"/>
            <a:ext cx="663057" cy="6723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75470" y="1785034"/>
            <a:ext cx="3720465" cy="1597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Burn</a:t>
            </a:r>
            <a:r>
              <a:rPr dirty="0" sz="2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(Skill)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1127125">
              <a:lnSpc>
                <a:spcPct val="100000"/>
              </a:lnSpc>
              <a:spcBef>
                <a:spcPts val="2570"/>
              </a:spcBef>
            </a:pP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Burn</a:t>
            </a:r>
            <a:r>
              <a:rPr dirty="0" sz="24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Dressing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10720" y="714526"/>
            <a:ext cx="23710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0000"/>
                </a:solidFill>
              </a:rPr>
              <a:t>SUMMA</a:t>
            </a:r>
            <a:r>
              <a:rPr dirty="0" sz="3600" spc="-135">
                <a:solidFill>
                  <a:srgbClr val="000000"/>
                </a:solidFill>
              </a:rPr>
              <a:t>R</a:t>
            </a:r>
            <a:r>
              <a:rPr dirty="0" sz="3600">
                <a:solidFill>
                  <a:srgbClr val="000000"/>
                </a:solidFill>
              </a:rPr>
              <a:t>Y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70284" y="1240514"/>
            <a:ext cx="7026909" cy="537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835">
              <a:lnSpc>
                <a:spcPct val="144500"/>
              </a:lnSpc>
              <a:spcBef>
                <a:spcPts val="100"/>
              </a:spcBef>
            </a:pPr>
            <a:r>
              <a:rPr dirty="0" sz="2400" spc="-20" b="1">
                <a:latin typeface="Arial"/>
                <a:cs typeface="Arial"/>
              </a:rPr>
              <a:t>Treatment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priorities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in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trauma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and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burn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casualties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 b="1">
                <a:latin typeface="Arial"/>
                <a:cs typeface="Arial"/>
              </a:rPr>
              <a:t>Airway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considerations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in burn </a:t>
            </a:r>
            <a:r>
              <a:rPr dirty="0" sz="2400" spc="-5">
                <a:latin typeface="Arial MT"/>
                <a:cs typeface="Arial MT"/>
              </a:rPr>
              <a:t>casualties 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 b="1">
                <a:latin typeface="Arial"/>
                <a:cs typeface="Arial"/>
              </a:rPr>
              <a:t>Potential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causes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of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burns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ct val="144500"/>
              </a:lnSpc>
            </a:pPr>
            <a:r>
              <a:rPr dirty="0" sz="2400" spc="-40" b="1">
                <a:latin typeface="Arial"/>
                <a:cs typeface="Arial"/>
              </a:rPr>
              <a:t>Types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of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burns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(Electrical,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Thermal,</a:t>
            </a:r>
            <a:r>
              <a:rPr dirty="0" sz="2400">
                <a:latin typeface="Arial MT"/>
                <a:cs typeface="Arial MT"/>
              </a:rPr>
              <a:t> and Chemical)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 b="1">
                <a:latin typeface="Arial"/>
                <a:cs typeface="Arial"/>
              </a:rPr>
              <a:t>Severity of burn injuries </a:t>
            </a:r>
            <a:r>
              <a:rPr dirty="0" sz="2400">
                <a:latin typeface="Arial MT"/>
                <a:cs typeface="Arial MT"/>
              </a:rPr>
              <a:t>according </a:t>
            </a:r>
            <a:r>
              <a:rPr dirty="0" sz="2400" spc="-5">
                <a:latin typeface="Arial MT"/>
                <a:cs typeface="Arial MT"/>
              </a:rPr>
              <a:t>to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depth 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 b="1">
                <a:latin typeface="Arial"/>
                <a:cs typeface="Arial"/>
              </a:rPr>
              <a:t>Estimating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burn size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with </a:t>
            </a:r>
            <a:r>
              <a:rPr dirty="0" sz="2400">
                <a:latin typeface="Arial MT"/>
                <a:cs typeface="Arial MT"/>
              </a:rPr>
              <a:t>the </a:t>
            </a:r>
            <a:r>
              <a:rPr dirty="0" sz="2400" spc="-5">
                <a:latin typeface="Arial MT"/>
                <a:cs typeface="Arial MT"/>
              </a:rPr>
              <a:t>Rule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>
                <a:latin typeface="Arial MT"/>
                <a:cs typeface="Arial MT"/>
              </a:rPr>
              <a:t> Nines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2400" spc="-5" b="1">
                <a:latin typeface="Arial"/>
                <a:cs typeface="Arial"/>
              </a:rPr>
              <a:t>Fluid Resuscitation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with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the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USAISR</a:t>
            </a:r>
            <a:r>
              <a:rPr dirty="0" sz="2400">
                <a:latin typeface="Arial MT"/>
                <a:cs typeface="Arial MT"/>
              </a:rPr>
              <a:t> Rule of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 spc="-90">
                <a:latin typeface="Arial MT"/>
                <a:cs typeface="Arial MT"/>
              </a:rPr>
              <a:t>Ten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2400" spc="-5" b="1">
                <a:latin typeface="Arial"/>
                <a:cs typeface="Arial"/>
              </a:rPr>
              <a:t>Prevention of hypothermia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in burn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casualties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700">
              <a:latin typeface="Arial MT"/>
              <a:cs typeface="Arial MT"/>
            </a:endParaRPr>
          </a:p>
          <a:p>
            <a:pPr marL="1877695">
              <a:lnSpc>
                <a:spcPct val="100000"/>
              </a:lnSpc>
              <a:spcBef>
                <a:spcPts val="1870"/>
              </a:spcBef>
              <a:tabLst>
                <a:tab pos="2906395" algn="l"/>
                <a:tab pos="3616325" algn="l"/>
              </a:tabLst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5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	</a:t>
            </a:r>
            <a:r>
              <a:rPr dirty="0" baseline="1736" sz="4800">
                <a:solidFill>
                  <a:srgbClr val="FFFFFF"/>
                </a:solidFill>
                <a:latin typeface="Arial Black"/>
                <a:cs typeface="Arial Black"/>
              </a:rPr>
              <a:t>W	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5621" y="1619497"/>
            <a:ext cx="114300" cy="325755"/>
          </a:xfrm>
          <a:custGeom>
            <a:avLst/>
            <a:gdLst/>
            <a:ahLst/>
            <a:cxnLst/>
            <a:rect l="l" t="t" r="r" b="b"/>
            <a:pathLst>
              <a:path w="114300" h="325755">
                <a:moveTo>
                  <a:pt x="0" y="325417"/>
                </a:moveTo>
                <a:lnTo>
                  <a:pt x="0" y="0"/>
                </a:lnTo>
                <a:lnTo>
                  <a:pt x="114300" y="0"/>
                </a:lnTo>
                <a:lnTo>
                  <a:pt x="114300" y="325417"/>
                </a:lnTo>
                <a:lnTo>
                  <a:pt x="0" y="325417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25621" y="2161833"/>
            <a:ext cx="114300" cy="325755"/>
          </a:xfrm>
          <a:custGeom>
            <a:avLst/>
            <a:gdLst/>
            <a:ahLst/>
            <a:cxnLst/>
            <a:rect l="l" t="t" r="r" b="b"/>
            <a:pathLst>
              <a:path w="114300" h="325755">
                <a:moveTo>
                  <a:pt x="0" y="325417"/>
                </a:moveTo>
                <a:lnTo>
                  <a:pt x="0" y="0"/>
                </a:lnTo>
                <a:lnTo>
                  <a:pt x="114300" y="0"/>
                </a:lnTo>
                <a:lnTo>
                  <a:pt x="114300" y="325417"/>
                </a:lnTo>
                <a:lnTo>
                  <a:pt x="0" y="325417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25621" y="2704167"/>
            <a:ext cx="114300" cy="325755"/>
          </a:xfrm>
          <a:custGeom>
            <a:avLst/>
            <a:gdLst/>
            <a:ahLst/>
            <a:cxnLst/>
            <a:rect l="l" t="t" r="r" b="b"/>
            <a:pathLst>
              <a:path w="114300" h="325755">
                <a:moveTo>
                  <a:pt x="0" y="325417"/>
                </a:moveTo>
                <a:lnTo>
                  <a:pt x="0" y="0"/>
                </a:lnTo>
                <a:lnTo>
                  <a:pt x="114300" y="0"/>
                </a:lnTo>
                <a:lnTo>
                  <a:pt x="114300" y="325417"/>
                </a:lnTo>
                <a:lnTo>
                  <a:pt x="0" y="325417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5621" y="3246503"/>
            <a:ext cx="114300" cy="325755"/>
          </a:xfrm>
          <a:custGeom>
            <a:avLst/>
            <a:gdLst/>
            <a:ahLst/>
            <a:cxnLst/>
            <a:rect l="l" t="t" r="r" b="b"/>
            <a:pathLst>
              <a:path w="114300" h="325754">
                <a:moveTo>
                  <a:pt x="0" y="325417"/>
                </a:moveTo>
                <a:lnTo>
                  <a:pt x="0" y="0"/>
                </a:lnTo>
                <a:lnTo>
                  <a:pt x="114300" y="0"/>
                </a:lnTo>
                <a:lnTo>
                  <a:pt x="114300" y="325417"/>
                </a:lnTo>
                <a:lnTo>
                  <a:pt x="0" y="325417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5621" y="3788838"/>
            <a:ext cx="114300" cy="325755"/>
          </a:xfrm>
          <a:custGeom>
            <a:avLst/>
            <a:gdLst/>
            <a:ahLst/>
            <a:cxnLst/>
            <a:rect l="l" t="t" r="r" b="b"/>
            <a:pathLst>
              <a:path w="114300" h="325754">
                <a:moveTo>
                  <a:pt x="0" y="325417"/>
                </a:moveTo>
                <a:lnTo>
                  <a:pt x="0" y="0"/>
                </a:lnTo>
                <a:lnTo>
                  <a:pt x="114300" y="0"/>
                </a:lnTo>
                <a:lnTo>
                  <a:pt x="114300" y="325417"/>
                </a:lnTo>
                <a:lnTo>
                  <a:pt x="0" y="325417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25621" y="4331172"/>
            <a:ext cx="114300" cy="325755"/>
          </a:xfrm>
          <a:custGeom>
            <a:avLst/>
            <a:gdLst/>
            <a:ahLst/>
            <a:cxnLst/>
            <a:rect l="l" t="t" r="r" b="b"/>
            <a:pathLst>
              <a:path w="114300" h="325754">
                <a:moveTo>
                  <a:pt x="0" y="325417"/>
                </a:moveTo>
                <a:lnTo>
                  <a:pt x="0" y="0"/>
                </a:lnTo>
                <a:lnTo>
                  <a:pt x="114300" y="0"/>
                </a:lnTo>
                <a:lnTo>
                  <a:pt x="114300" y="325417"/>
                </a:lnTo>
                <a:lnTo>
                  <a:pt x="0" y="325417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25621" y="4873508"/>
            <a:ext cx="114300" cy="325755"/>
          </a:xfrm>
          <a:custGeom>
            <a:avLst/>
            <a:gdLst/>
            <a:ahLst/>
            <a:cxnLst/>
            <a:rect l="l" t="t" r="r" b="b"/>
            <a:pathLst>
              <a:path w="114300" h="325754">
                <a:moveTo>
                  <a:pt x="0" y="325417"/>
                </a:moveTo>
                <a:lnTo>
                  <a:pt x="0" y="0"/>
                </a:lnTo>
                <a:lnTo>
                  <a:pt x="114300" y="0"/>
                </a:lnTo>
                <a:lnTo>
                  <a:pt x="114300" y="325417"/>
                </a:lnTo>
                <a:lnTo>
                  <a:pt x="0" y="325417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25621" y="5415843"/>
            <a:ext cx="114300" cy="325755"/>
          </a:xfrm>
          <a:custGeom>
            <a:avLst/>
            <a:gdLst/>
            <a:ahLst/>
            <a:cxnLst/>
            <a:rect l="l" t="t" r="r" b="b"/>
            <a:pathLst>
              <a:path w="114300" h="325754">
                <a:moveTo>
                  <a:pt x="0" y="325417"/>
                </a:moveTo>
                <a:lnTo>
                  <a:pt x="0" y="0"/>
                </a:lnTo>
                <a:lnTo>
                  <a:pt x="114300" y="0"/>
                </a:lnTo>
                <a:lnTo>
                  <a:pt x="114300" y="325417"/>
                </a:lnTo>
                <a:lnTo>
                  <a:pt x="0" y="325417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46387" y="975784"/>
            <a:ext cx="4979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CHECK</a:t>
            </a:r>
            <a:r>
              <a:rPr dirty="0" sz="3600" spc="-35">
                <a:solidFill>
                  <a:srgbClr val="FFFFFF"/>
                </a:solidFill>
              </a:rPr>
              <a:t> </a:t>
            </a:r>
            <a:r>
              <a:rPr dirty="0" sz="3600" spc="-5">
                <a:solidFill>
                  <a:srgbClr val="FFFFFF"/>
                </a:solidFill>
              </a:rPr>
              <a:t>ON</a:t>
            </a:r>
            <a:r>
              <a:rPr dirty="0" sz="3600" spc="-30">
                <a:solidFill>
                  <a:srgbClr val="FFFFFF"/>
                </a:solidFill>
              </a:rPr>
              <a:t> </a:t>
            </a:r>
            <a:r>
              <a:rPr dirty="0" sz="3600" spc="-5">
                <a:solidFill>
                  <a:srgbClr val="FFFFFF"/>
                </a:solidFill>
              </a:rPr>
              <a:t>LEARNING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2570988" y="1844306"/>
            <a:ext cx="8068945" cy="38455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716280">
              <a:lnSpc>
                <a:spcPts val="2800"/>
              </a:lnSpc>
              <a:spcBef>
                <a:spcPts val="26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What kind of dressing should be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placed on burned </a:t>
            </a:r>
            <a:r>
              <a:rPr dirty="0" sz="2400" spc="-6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areas?</a:t>
            </a:r>
            <a:endParaRPr sz="2400">
              <a:latin typeface="Arial"/>
              <a:cs typeface="Arial"/>
            </a:endParaRPr>
          </a:p>
          <a:p>
            <a:pPr marL="12700" marR="1173480">
              <a:lnSpc>
                <a:spcPts val="2800"/>
              </a:lnSpc>
              <a:spcBef>
                <a:spcPts val="12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What should you do first when you encounter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dirty="0" sz="2400" spc="-6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casualty with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electrical burn?</a:t>
            </a:r>
            <a:endParaRPr sz="2400">
              <a:latin typeface="Arial"/>
              <a:cs typeface="Arial"/>
            </a:endParaRPr>
          </a:p>
          <a:p>
            <a:pPr marL="12700" marR="1173480">
              <a:lnSpc>
                <a:spcPts val="2800"/>
              </a:lnSpc>
              <a:spcBef>
                <a:spcPts val="12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What should you do first when you encounter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dirty="0" sz="2400" spc="-6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casualty with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thermal burn?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percentage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TBSA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requires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fluid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resuscitation?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8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What would be the fluid infusion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rate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 90 kg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person </a:t>
            </a:r>
            <a:r>
              <a:rPr dirty="0" sz="2400" spc="-6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 40%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burn according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USAISR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Ten?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1472" y="1873945"/>
            <a:ext cx="566779" cy="5970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1472" y="2792655"/>
            <a:ext cx="566779" cy="5970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1472" y="3664871"/>
            <a:ext cx="566779" cy="5970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1472" y="4383762"/>
            <a:ext cx="566779" cy="5970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1472" y="5087156"/>
            <a:ext cx="566779" cy="59704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3226" y="2865150"/>
            <a:ext cx="6785609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FFFF"/>
                </a:solidFill>
              </a:rPr>
              <a:t>ANY</a:t>
            </a:r>
            <a:r>
              <a:rPr dirty="0" sz="6000" spc="-175">
                <a:solidFill>
                  <a:srgbClr val="FFFFFF"/>
                </a:solidFill>
              </a:rPr>
              <a:t> </a:t>
            </a:r>
            <a:r>
              <a:rPr dirty="0" sz="6000" spc="-5">
                <a:solidFill>
                  <a:srgbClr val="FFFFFF"/>
                </a:solidFill>
              </a:rPr>
              <a:t>QUESTIONS?</a:t>
            </a:r>
            <a:endParaRPr sz="60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6314" y="1441706"/>
            <a:ext cx="1497388" cy="14351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8824" y="1490729"/>
            <a:ext cx="2625206" cy="23569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23723" y="4348005"/>
            <a:ext cx="2514600" cy="18161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8675" y="1413868"/>
            <a:ext cx="6021705" cy="4848860"/>
            <a:chOff x="168675" y="1413868"/>
            <a:chExt cx="6021705" cy="4848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675" y="1413868"/>
              <a:ext cx="6021545" cy="484852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89549" y="4778405"/>
              <a:ext cx="969010" cy="305435"/>
            </a:xfrm>
            <a:custGeom>
              <a:avLst/>
              <a:gdLst/>
              <a:ahLst/>
              <a:cxnLst/>
              <a:rect l="l" t="t" r="r" b="b"/>
              <a:pathLst>
                <a:path w="969010" h="305435">
                  <a:moveTo>
                    <a:pt x="16690" y="0"/>
                  </a:moveTo>
                  <a:lnTo>
                    <a:pt x="0" y="238686"/>
                  </a:lnTo>
                  <a:lnTo>
                    <a:pt x="951788" y="305241"/>
                  </a:lnTo>
                  <a:lnTo>
                    <a:pt x="968479" y="66554"/>
                  </a:lnTo>
                  <a:lnTo>
                    <a:pt x="16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20939" y="837045"/>
            <a:ext cx="31508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000000"/>
                </a:solidFill>
              </a:rPr>
              <a:t>REFERENCES</a:t>
            </a:r>
            <a:endParaRPr sz="360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6364744" y="1535829"/>
            <a:ext cx="4874895" cy="3131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470"/>
              </a:lnSpc>
              <a:spcBef>
                <a:spcPts val="100"/>
              </a:spcBef>
            </a:pPr>
            <a:r>
              <a:rPr dirty="0" sz="2100" spc="-5" b="1">
                <a:solidFill>
                  <a:srgbClr val="2E3334"/>
                </a:solidFill>
                <a:latin typeface="Arial"/>
                <a:cs typeface="Arial"/>
              </a:rPr>
              <a:t>TCCC:</a:t>
            </a:r>
            <a:r>
              <a:rPr dirty="0" sz="2100" spc="-35" b="1">
                <a:solidFill>
                  <a:srgbClr val="2E3334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2E3334"/>
                </a:solidFill>
                <a:latin typeface="Arial"/>
                <a:cs typeface="Arial"/>
              </a:rPr>
              <a:t>Guidelines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1870"/>
              </a:lnSpc>
            </a:pPr>
            <a:r>
              <a:rPr dirty="0" sz="1600">
                <a:solidFill>
                  <a:srgbClr val="2E3334"/>
                </a:solidFill>
                <a:latin typeface="Arial MT"/>
                <a:cs typeface="Arial MT"/>
              </a:rPr>
              <a:t>by</a:t>
            </a:r>
            <a:r>
              <a:rPr dirty="0" sz="1600" spc="-3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E3334"/>
                </a:solidFill>
                <a:latin typeface="Arial MT"/>
                <a:cs typeface="Arial MT"/>
              </a:rPr>
              <a:t>JTS/CoTCCC</a:t>
            </a:r>
            <a:endParaRPr sz="1600">
              <a:latin typeface="Arial MT"/>
              <a:cs typeface="Arial MT"/>
            </a:endParaRPr>
          </a:p>
          <a:p>
            <a:pPr marL="12700" marR="1524635">
              <a:lnSpc>
                <a:spcPts val="1600"/>
              </a:lnSpc>
              <a:spcBef>
                <a:spcPts val="805"/>
              </a:spcBef>
            </a:pPr>
            <a:r>
              <a:rPr dirty="0" sz="1400" spc="-5" b="1">
                <a:solidFill>
                  <a:srgbClr val="2E3334"/>
                </a:solidFill>
                <a:latin typeface="Arial"/>
                <a:cs typeface="Arial"/>
              </a:rPr>
              <a:t>Updated regularly </a:t>
            </a:r>
            <a:r>
              <a:rPr dirty="0" sz="1400" b="1">
                <a:solidFill>
                  <a:srgbClr val="2E3334"/>
                </a:solidFill>
                <a:latin typeface="Arial"/>
                <a:cs typeface="Arial"/>
              </a:rPr>
              <a:t>– latest </a:t>
            </a:r>
            <a:r>
              <a:rPr dirty="0" sz="1400" spc="-5" b="1">
                <a:solidFill>
                  <a:srgbClr val="2E3334"/>
                </a:solidFill>
                <a:latin typeface="Arial"/>
                <a:cs typeface="Arial"/>
              </a:rPr>
              <a:t>edition dated </a:t>
            </a:r>
            <a:r>
              <a:rPr dirty="0" sz="1400" spc="-375" b="1">
                <a:solidFill>
                  <a:srgbClr val="2E333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2E3334"/>
                </a:solidFill>
                <a:latin typeface="Arial"/>
                <a:cs typeface="Arial"/>
              </a:rPr>
              <a:t>5</a:t>
            </a:r>
            <a:r>
              <a:rPr dirty="0" sz="1400" spc="-5" b="1">
                <a:solidFill>
                  <a:srgbClr val="2E3334"/>
                </a:solidFill>
                <a:latin typeface="Arial"/>
                <a:cs typeface="Arial"/>
              </a:rPr>
              <a:t> November</a:t>
            </a:r>
            <a:r>
              <a:rPr dirty="0" sz="1400" b="1">
                <a:solidFill>
                  <a:srgbClr val="2E3334"/>
                </a:solidFill>
                <a:latin typeface="Arial"/>
                <a:cs typeface="Arial"/>
              </a:rPr>
              <a:t> 2020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00"/>
              </a:lnSpc>
            </a:pPr>
            <a:r>
              <a:rPr dirty="0" sz="1400" spc="-5">
                <a:solidFill>
                  <a:srgbClr val="2E3334"/>
                </a:solidFill>
                <a:latin typeface="Arial MT"/>
                <a:cs typeface="Arial MT"/>
              </a:rPr>
              <a:t>These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guidelines are the result of decisions made by the </a:t>
            </a:r>
            <a:r>
              <a:rPr dirty="0" sz="1400" spc="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Committee</a:t>
            </a:r>
            <a:r>
              <a:rPr dirty="0" sz="1400" spc="-1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on</a:t>
            </a:r>
            <a:r>
              <a:rPr dirty="0" sz="1400" spc="-4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2E3334"/>
                </a:solidFill>
                <a:latin typeface="Arial MT"/>
                <a:cs typeface="Arial MT"/>
              </a:rPr>
              <a:t>Tactical</a:t>
            </a:r>
            <a:r>
              <a:rPr dirty="0" sz="1400" spc="-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Combat</a:t>
            </a:r>
            <a:r>
              <a:rPr dirty="0" sz="1400" spc="-1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Casualty</a:t>
            </a:r>
            <a:r>
              <a:rPr dirty="0" sz="1400" spc="-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Care</a:t>
            </a:r>
            <a:r>
              <a:rPr dirty="0" sz="1400" spc="-1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as</a:t>
            </a:r>
            <a:r>
              <a:rPr dirty="0" sz="1400" spc="-1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they</a:t>
            </a:r>
            <a:r>
              <a:rPr dirty="0" sz="1400" spc="-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explore </a:t>
            </a:r>
            <a:r>
              <a:rPr dirty="0" sz="1400" spc="-37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evidence-based</a:t>
            </a:r>
            <a:r>
              <a:rPr dirty="0" sz="1400" spc="-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research</a:t>
            </a:r>
            <a:r>
              <a:rPr dirty="0" sz="1400" spc="-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regarding best</a:t>
            </a:r>
            <a:r>
              <a:rPr dirty="0" sz="1400" spc="-1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2E3334"/>
                </a:solidFill>
                <a:latin typeface="Arial MT"/>
                <a:cs typeface="Arial MT"/>
              </a:rPr>
              <a:t>practices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Arial MT"/>
              <a:cs typeface="Arial MT"/>
            </a:endParaRPr>
          </a:p>
          <a:p>
            <a:pPr marL="12700">
              <a:lnSpc>
                <a:spcPts val="2470"/>
              </a:lnSpc>
            </a:pPr>
            <a:r>
              <a:rPr dirty="0" sz="2100" spc="-5" b="1">
                <a:solidFill>
                  <a:srgbClr val="2E3334"/>
                </a:solidFill>
                <a:latin typeface="Arial"/>
                <a:cs typeface="Arial"/>
              </a:rPr>
              <a:t>PHTLS:</a:t>
            </a:r>
            <a:r>
              <a:rPr dirty="0" sz="2100" spc="-15" b="1">
                <a:solidFill>
                  <a:srgbClr val="2E3334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2E3334"/>
                </a:solidFill>
                <a:latin typeface="Arial"/>
                <a:cs typeface="Arial"/>
              </a:rPr>
              <a:t>Military</a:t>
            </a:r>
            <a:r>
              <a:rPr dirty="0" sz="2100" spc="-10" b="1">
                <a:solidFill>
                  <a:srgbClr val="2E3334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2E3334"/>
                </a:solidFill>
                <a:latin typeface="Arial"/>
                <a:cs typeface="Arial"/>
              </a:rPr>
              <a:t>Edition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dirty="0" sz="1600">
                <a:solidFill>
                  <a:srgbClr val="2E3334"/>
                </a:solidFill>
                <a:latin typeface="Arial MT"/>
                <a:cs typeface="Arial MT"/>
              </a:rPr>
              <a:t>by</a:t>
            </a:r>
            <a:r>
              <a:rPr dirty="0" sz="1600" spc="-5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3334"/>
                </a:solidFill>
                <a:latin typeface="Arial MT"/>
                <a:cs typeface="Arial MT"/>
              </a:rPr>
              <a:t>NAEMT</a:t>
            </a:r>
            <a:endParaRPr sz="1600">
              <a:latin typeface="Arial MT"/>
              <a:cs typeface="Arial MT"/>
            </a:endParaRPr>
          </a:p>
          <a:p>
            <a:pPr marL="12700" marR="1658620">
              <a:lnSpc>
                <a:spcPts val="1800"/>
              </a:lnSpc>
              <a:spcBef>
                <a:spcPts val="120"/>
              </a:spcBef>
            </a:pPr>
            <a:r>
              <a:rPr dirty="0" sz="1600" spc="-5" b="1">
                <a:solidFill>
                  <a:srgbClr val="2E3334"/>
                </a:solidFill>
                <a:latin typeface="Arial"/>
                <a:cs typeface="Arial"/>
              </a:rPr>
              <a:t>Prehospital</a:t>
            </a:r>
            <a:r>
              <a:rPr dirty="0" sz="1600" spc="-10" b="1">
                <a:solidFill>
                  <a:srgbClr val="2E3334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E3334"/>
                </a:solidFill>
                <a:latin typeface="Arial"/>
                <a:cs typeface="Arial"/>
              </a:rPr>
              <a:t>Trauma</a:t>
            </a:r>
            <a:r>
              <a:rPr dirty="0" sz="1600" spc="-5" b="1">
                <a:solidFill>
                  <a:srgbClr val="2E3334"/>
                </a:solidFill>
                <a:latin typeface="Arial"/>
                <a:cs typeface="Arial"/>
              </a:rPr>
              <a:t> Life</a:t>
            </a:r>
            <a:r>
              <a:rPr dirty="0" sz="1600" b="1">
                <a:solidFill>
                  <a:srgbClr val="2E3334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E3334"/>
                </a:solidFill>
                <a:latin typeface="Arial"/>
                <a:cs typeface="Arial"/>
              </a:rPr>
              <a:t>Support, </a:t>
            </a:r>
            <a:r>
              <a:rPr dirty="0" sz="1600" spc="-430" b="1">
                <a:solidFill>
                  <a:srgbClr val="2E3334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E3334"/>
                </a:solidFill>
                <a:latin typeface="Arial"/>
                <a:cs typeface="Arial"/>
              </a:rPr>
              <a:t>Military Ninth Edition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80000">
            <a:off x="3839241" y="4857065"/>
            <a:ext cx="6700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baseline="5050" sz="1650" spc="-37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baseline="2525" sz="1650" spc="-37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baseline="2525" sz="165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baseline="2525" sz="1650" spc="-37" b="1">
                <a:solidFill>
                  <a:srgbClr val="FFFFFF"/>
                </a:solidFill>
                <a:latin typeface="Arial"/>
                <a:cs typeface="Arial"/>
              </a:rPr>
              <a:t> 2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02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71453" y="654624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6697" y="1609286"/>
            <a:ext cx="11294110" cy="3800475"/>
          </a:xfrm>
          <a:custGeom>
            <a:avLst/>
            <a:gdLst/>
            <a:ahLst/>
            <a:cxnLst/>
            <a:rect l="l" t="t" r="r" b="b"/>
            <a:pathLst>
              <a:path w="11294110" h="3800475">
                <a:moveTo>
                  <a:pt x="121409" y="0"/>
                </a:moveTo>
                <a:lnTo>
                  <a:pt x="11172224" y="0"/>
                </a:lnTo>
                <a:lnTo>
                  <a:pt x="11219482" y="9540"/>
                </a:lnTo>
                <a:lnTo>
                  <a:pt x="11258074" y="35560"/>
                </a:lnTo>
                <a:lnTo>
                  <a:pt x="11284093" y="74151"/>
                </a:lnTo>
                <a:lnTo>
                  <a:pt x="11293635" y="121409"/>
                </a:lnTo>
                <a:lnTo>
                  <a:pt x="11293635" y="3678584"/>
                </a:lnTo>
                <a:lnTo>
                  <a:pt x="11284093" y="3725842"/>
                </a:lnTo>
                <a:lnTo>
                  <a:pt x="11258074" y="3764433"/>
                </a:lnTo>
                <a:lnTo>
                  <a:pt x="11219482" y="3790452"/>
                </a:lnTo>
                <a:lnTo>
                  <a:pt x="11172224" y="3799993"/>
                </a:lnTo>
                <a:lnTo>
                  <a:pt x="121409" y="3799993"/>
                </a:lnTo>
                <a:lnTo>
                  <a:pt x="74151" y="3790452"/>
                </a:lnTo>
                <a:lnTo>
                  <a:pt x="35560" y="3764433"/>
                </a:lnTo>
                <a:lnTo>
                  <a:pt x="9540" y="3725842"/>
                </a:lnTo>
                <a:lnTo>
                  <a:pt x="0" y="3678584"/>
                </a:lnTo>
                <a:lnTo>
                  <a:pt x="0" y="121409"/>
                </a:lnTo>
                <a:lnTo>
                  <a:pt x="9540" y="74151"/>
                </a:lnTo>
                <a:lnTo>
                  <a:pt x="35560" y="35560"/>
                </a:lnTo>
                <a:lnTo>
                  <a:pt x="74151" y="9540"/>
                </a:lnTo>
                <a:lnTo>
                  <a:pt x="121409" y="0"/>
                </a:lnTo>
                <a:close/>
              </a:path>
            </a:pathLst>
          </a:custGeom>
          <a:ln w="28575">
            <a:solidFill>
              <a:srgbClr val="D8D9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03471" y="1703834"/>
            <a:ext cx="9487535" cy="47625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395"/>
              </a:spcBef>
            </a:pPr>
            <a:r>
              <a:rPr dirty="0" sz="1600" spc="-5" b="1">
                <a:latin typeface="Arial"/>
                <a:cs typeface="Arial"/>
              </a:rPr>
              <a:t>Given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combat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or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noncombat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scenario,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perform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assessment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and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initial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treatment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of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burns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during </a:t>
            </a:r>
            <a:r>
              <a:rPr dirty="0" sz="1600" spc="-42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Tactical</a:t>
            </a:r>
            <a:r>
              <a:rPr dirty="0" sz="1600" spc="-5" b="1">
                <a:latin typeface="Arial"/>
                <a:cs typeface="Arial"/>
              </a:rPr>
              <a:t> Field </a:t>
            </a:r>
            <a:r>
              <a:rPr dirty="0" sz="1600" b="1">
                <a:latin typeface="Arial"/>
                <a:cs typeface="Arial"/>
              </a:rPr>
              <a:t>Care </a:t>
            </a:r>
            <a:r>
              <a:rPr dirty="0" sz="1600" spc="-5" b="1">
                <a:latin typeface="Arial"/>
                <a:cs typeface="Arial"/>
              </a:rPr>
              <a:t>in accordance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with CoTCCC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Guidelines.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7214" y="2418548"/>
            <a:ext cx="10863580" cy="2653030"/>
            <a:chOff x="617214" y="2418548"/>
            <a:chExt cx="10863580" cy="2653030"/>
          </a:xfrm>
        </p:grpSpPr>
        <p:sp>
          <p:nvSpPr>
            <p:cNvPr id="8" name="object 8"/>
            <p:cNvSpPr/>
            <p:nvPr/>
          </p:nvSpPr>
          <p:spPr>
            <a:xfrm>
              <a:off x="617214" y="2432836"/>
              <a:ext cx="10863580" cy="0"/>
            </a:xfrm>
            <a:custGeom>
              <a:avLst/>
              <a:gdLst/>
              <a:ahLst/>
              <a:cxnLst/>
              <a:rect l="l" t="t" r="r" b="b"/>
              <a:pathLst>
                <a:path w="10863580" h="0">
                  <a:moveTo>
                    <a:pt x="0" y="0"/>
                  </a:moveTo>
                  <a:lnTo>
                    <a:pt x="10863277" y="0"/>
                  </a:lnTo>
                </a:path>
              </a:pathLst>
            </a:custGeom>
            <a:ln w="28575">
              <a:solidFill>
                <a:srgbClr val="8A8C8C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011" y="2628253"/>
              <a:ext cx="183080" cy="1830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360" y="4306317"/>
              <a:ext cx="170380" cy="1703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011" y="4299967"/>
              <a:ext cx="183080" cy="1830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4360" y="4012279"/>
              <a:ext cx="170380" cy="1703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8011" y="4005929"/>
              <a:ext cx="183080" cy="1830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011" y="3123815"/>
              <a:ext cx="183080" cy="1830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011" y="3417853"/>
              <a:ext cx="183080" cy="1830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8011" y="3711891"/>
              <a:ext cx="183080" cy="1830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011" y="4594005"/>
              <a:ext cx="183080" cy="1830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8011" y="4888043"/>
              <a:ext cx="183080" cy="18308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85311" y="1683427"/>
            <a:ext cx="3079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21928"/>
                </a:solidFill>
                <a:latin typeface="Arial"/>
                <a:cs typeface="Arial"/>
              </a:rPr>
              <a:t>21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19172" y="6425970"/>
            <a:ext cx="1414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=</a:t>
            </a:r>
            <a:r>
              <a:rPr dirty="0" sz="1400" spc="-4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Cognitive</a:t>
            </a:r>
            <a:r>
              <a:rPr dirty="0" sz="1400" spc="-4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ELOs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57794" y="6458574"/>
            <a:ext cx="213609" cy="213609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5697515" y="6459345"/>
            <a:ext cx="219075" cy="219075"/>
            <a:chOff x="5697515" y="6459345"/>
            <a:chExt cx="219075" cy="21907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03865" y="6465695"/>
              <a:ext cx="205988" cy="2059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97515" y="6459345"/>
              <a:ext cx="218688" cy="21868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999722" y="6425970"/>
            <a:ext cx="16910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=</a:t>
            </a:r>
            <a:r>
              <a:rPr dirty="0" sz="1400" spc="-2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2E3334"/>
                </a:solidFill>
                <a:latin typeface="Arial MT"/>
                <a:cs typeface="Arial MT"/>
              </a:rPr>
              <a:t>Performance</a:t>
            </a:r>
            <a:r>
              <a:rPr dirty="0" sz="1400" spc="-2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ELOs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909423" y="1039864"/>
            <a:ext cx="57950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</a:rPr>
              <a:t>1</a:t>
            </a:r>
            <a:r>
              <a:rPr dirty="0" sz="2400" spc="-5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x</a:t>
            </a:r>
            <a:r>
              <a:rPr dirty="0" sz="2400" spc="-5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921928"/>
                </a:solidFill>
              </a:rPr>
              <a:t>TERMINAL</a:t>
            </a:r>
            <a:r>
              <a:rPr dirty="0" sz="2400" spc="-45">
                <a:solidFill>
                  <a:srgbClr val="921928"/>
                </a:solidFill>
              </a:rPr>
              <a:t> </a:t>
            </a:r>
            <a:r>
              <a:rPr dirty="0" sz="2400" spc="-5">
                <a:solidFill>
                  <a:srgbClr val="921928"/>
                </a:solidFill>
              </a:rPr>
              <a:t>LEARNING OBJECTIVES</a:t>
            </a:r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717813" y="6407165"/>
            <a:ext cx="1670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21928"/>
                </a:solidFill>
                <a:latin typeface="Arial"/>
                <a:cs typeface="Arial"/>
              </a:rPr>
              <a:t>#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1999" y="6425970"/>
            <a:ext cx="265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=</a:t>
            </a:r>
            <a:r>
              <a:rPr dirty="0" sz="1400" spc="-1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 spc="-15" b="1">
                <a:solidFill>
                  <a:srgbClr val="2E3334"/>
                </a:solidFill>
                <a:latin typeface="Arial"/>
                <a:cs typeface="Arial"/>
              </a:rPr>
              <a:t>Terminal</a:t>
            </a:r>
            <a:r>
              <a:rPr dirty="0" sz="1400" spc="-10" b="1">
                <a:solidFill>
                  <a:srgbClr val="2E3334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2E3334"/>
                </a:solidFill>
                <a:latin typeface="Arial"/>
                <a:cs typeface="Arial"/>
              </a:rPr>
              <a:t>Learning</a:t>
            </a:r>
            <a:r>
              <a:rPr dirty="0" sz="1400" spc="-15" b="1">
                <a:solidFill>
                  <a:srgbClr val="2E3334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2E3334"/>
                </a:solidFill>
                <a:latin typeface="Arial"/>
                <a:cs typeface="Arial"/>
              </a:rPr>
              <a:t>Objectives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13354" y="5577430"/>
            <a:ext cx="59874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08</a:t>
            </a:r>
            <a:r>
              <a:rPr dirty="0" sz="2400" b="1">
                <a:latin typeface="Arial"/>
                <a:cs typeface="Arial"/>
              </a:rPr>
              <a:t> x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921928"/>
                </a:solidFill>
                <a:latin typeface="Arial"/>
                <a:cs typeface="Arial"/>
              </a:rPr>
              <a:t>ENABLING LEARNING OBJECTIVES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2847" y="2557243"/>
            <a:ext cx="10450195" cy="24257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lvl="1" marL="556260" marR="194945" indent="-544195">
              <a:lnSpc>
                <a:spcPts val="1700"/>
              </a:lnSpc>
              <a:spcBef>
                <a:spcPts val="240"/>
              </a:spcBef>
              <a:buFont typeface="Arial"/>
              <a:buAutoNum type="arabicPeriod"/>
              <a:tabLst>
                <a:tab pos="556260" algn="l"/>
                <a:tab pos="556895" algn="l"/>
              </a:tabLst>
            </a:pPr>
            <a:r>
              <a:rPr dirty="0" sz="1500">
                <a:latin typeface="Arial MT"/>
                <a:cs typeface="Arial MT"/>
              </a:rPr>
              <a:t>Identify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the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specific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scene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safety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issues and</a:t>
            </a:r>
            <a:r>
              <a:rPr dirty="0" sz="1500" spc="-5">
                <a:latin typeface="Arial MT"/>
                <a:cs typeface="Arial MT"/>
              </a:rPr>
              <a:t> actions </a:t>
            </a:r>
            <a:r>
              <a:rPr dirty="0" sz="1500">
                <a:latin typeface="Arial MT"/>
                <a:cs typeface="Arial MT"/>
              </a:rPr>
              <a:t>required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of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a trauma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casualty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with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burns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before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evaluation and </a:t>
            </a:r>
            <a:r>
              <a:rPr dirty="0" sz="1500" spc="-40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care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of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the </a:t>
            </a:r>
            <a:r>
              <a:rPr dirty="0" sz="1500" spc="-15">
                <a:latin typeface="Arial MT"/>
                <a:cs typeface="Arial MT"/>
              </a:rPr>
              <a:t>casualty.</a:t>
            </a:r>
            <a:endParaRPr sz="1500">
              <a:latin typeface="Arial MT"/>
              <a:cs typeface="Arial MT"/>
            </a:endParaRPr>
          </a:p>
          <a:p>
            <a:pPr lvl="1" marL="556260" indent="-544195">
              <a:lnSpc>
                <a:spcPct val="100000"/>
              </a:lnSpc>
              <a:spcBef>
                <a:spcPts val="360"/>
              </a:spcBef>
              <a:buFont typeface="Arial"/>
              <a:buAutoNum type="arabicPeriod"/>
              <a:tabLst>
                <a:tab pos="556260" algn="l"/>
                <a:tab pos="556895" algn="l"/>
              </a:tabLst>
            </a:pPr>
            <a:r>
              <a:rPr dirty="0" sz="1500">
                <a:latin typeface="Arial MT"/>
                <a:cs typeface="Arial MT"/>
              </a:rPr>
              <a:t>Identify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types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and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severity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of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burns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in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accordance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with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the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conventional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burn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classification.</a:t>
            </a:r>
            <a:endParaRPr sz="1500">
              <a:latin typeface="Arial MT"/>
              <a:cs typeface="Arial MT"/>
            </a:endParaRPr>
          </a:p>
          <a:p>
            <a:pPr lvl="1" marL="556260" indent="-544195">
              <a:lnSpc>
                <a:spcPct val="100000"/>
              </a:lnSpc>
              <a:spcBef>
                <a:spcPts val="400"/>
              </a:spcBef>
              <a:buFont typeface="Arial"/>
              <a:buAutoNum type="arabicPeriod"/>
              <a:tabLst>
                <a:tab pos="556260" algn="l"/>
                <a:tab pos="556895" algn="l"/>
              </a:tabLst>
            </a:pPr>
            <a:r>
              <a:rPr dirty="0" sz="1500">
                <a:latin typeface="Arial MT"/>
                <a:cs typeface="Arial MT"/>
              </a:rPr>
              <a:t>Identify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how to</a:t>
            </a:r>
            <a:r>
              <a:rPr dirty="0" sz="1500" spc="-5">
                <a:latin typeface="Arial MT"/>
                <a:cs typeface="Arial MT"/>
              </a:rPr>
              <a:t> estimate</a:t>
            </a:r>
            <a:r>
              <a:rPr dirty="0" sz="1500">
                <a:latin typeface="Arial MT"/>
                <a:cs typeface="Arial MT"/>
              </a:rPr>
              <a:t> the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body </a:t>
            </a:r>
            <a:r>
              <a:rPr dirty="0" sz="1500" spc="-5">
                <a:latin typeface="Arial MT"/>
                <a:cs typeface="Arial MT"/>
              </a:rPr>
              <a:t>surface </a:t>
            </a:r>
            <a:r>
              <a:rPr dirty="0" sz="1500">
                <a:latin typeface="Arial MT"/>
                <a:cs typeface="Arial MT"/>
              </a:rPr>
              <a:t>area burned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using the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Rule of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Nines.</a:t>
            </a:r>
            <a:endParaRPr sz="1500">
              <a:latin typeface="Arial MT"/>
              <a:cs typeface="Arial MT"/>
            </a:endParaRPr>
          </a:p>
          <a:p>
            <a:pPr lvl="1" marL="556260" indent="-544195">
              <a:lnSpc>
                <a:spcPct val="100000"/>
              </a:lnSpc>
              <a:spcBef>
                <a:spcPts val="400"/>
              </a:spcBef>
              <a:buFont typeface="Arial"/>
              <a:buAutoNum type="arabicPeriod"/>
              <a:tabLst>
                <a:tab pos="556260" algn="l"/>
                <a:tab pos="556895" algn="l"/>
              </a:tabLst>
            </a:pPr>
            <a:r>
              <a:rPr dirty="0" sz="1500">
                <a:latin typeface="Arial MT"/>
                <a:cs typeface="Arial MT"/>
              </a:rPr>
              <a:t>Identify the evidence </a:t>
            </a:r>
            <a:r>
              <a:rPr dirty="0" sz="1500" spc="-5">
                <a:latin typeface="Arial MT"/>
                <a:cs typeface="Arial MT"/>
              </a:rPr>
              <a:t>supporting</a:t>
            </a:r>
            <a:r>
              <a:rPr dirty="0" sz="1500">
                <a:latin typeface="Arial MT"/>
                <a:cs typeface="Arial MT"/>
              </a:rPr>
              <a:t> the indications,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progressive </a:t>
            </a:r>
            <a:r>
              <a:rPr dirty="0" sz="1500" spc="-5">
                <a:latin typeface="Arial MT"/>
                <a:cs typeface="Arial MT"/>
              </a:rPr>
              <a:t>strategies, </a:t>
            </a:r>
            <a:r>
              <a:rPr dirty="0" sz="1500">
                <a:latin typeface="Arial MT"/>
                <a:cs typeface="Arial MT"/>
              </a:rPr>
              <a:t>and limitations for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burn management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in</a:t>
            </a:r>
            <a:r>
              <a:rPr dirty="0" sz="1500" spc="-3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TFC.</a:t>
            </a:r>
            <a:endParaRPr sz="1500">
              <a:latin typeface="Arial MT"/>
              <a:cs typeface="Arial MT"/>
            </a:endParaRPr>
          </a:p>
          <a:p>
            <a:pPr lvl="1" marL="556260" indent="-544195">
              <a:lnSpc>
                <a:spcPct val="100000"/>
              </a:lnSpc>
              <a:spcBef>
                <a:spcPts val="400"/>
              </a:spcBef>
              <a:buFont typeface="Arial"/>
              <a:buAutoNum type="arabicPeriod"/>
              <a:tabLst>
                <a:tab pos="556260" algn="l"/>
                <a:tab pos="556895" algn="l"/>
              </a:tabLst>
            </a:pPr>
            <a:r>
              <a:rPr dirty="0" sz="1500" spc="-5">
                <a:latin typeface="Arial MT"/>
                <a:cs typeface="Arial MT"/>
              </a:rPr>
              <a:t>Demonstrate </a:t>
            </a:r>
            <a:r>
              <a:rPr dirty="0" sz="1500">
                <a:latin typeface="Arial MT"/>
                <a:cs typeface="Arial MT"/>
              </a:rPr>
              <a:t>the application of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a dry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dressing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to a burn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casualty in accordance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with </a:t>
            </a:r>
            <a:r>
              <a:rPr dirty="0" sz="1500" spc="-5">
                <a:latin typeface="Arial MT"/>
                <a:cs typeface="Arial MT"/>
              </a:rPr>
              <a:t>CoTCCC</a:t>
            </a:r>
            <a:r>
              <a:rPr dirty="0" sz="1500">
                <a:latin typeface="Arial MT"/>
                <a:cs typeface="Arial MT"/>
              </a:rPr>
              <a:t> Guidelines.</a:t>
            </a:r>
            <a:endParaRPr sz="1500">
              <a:latin typeface="Arial MT"/>
              <a:cs typeface="Arial MT"/>
            </a:endParaRPr>
          </a:p>
          <a:p>
            <a:pPr lvl="1" marL="556260" indent="-544195">
              <a:lnSpc>
                <a:spcPct val="100000"/>
              </a:lnSpc>
              <a:spcBef>
                <a:spcPts val="400"/>
              </a:spcBef>
              <a:buFont typeface="Arial"/>
              <a:buAutoNum type="arabicPeriod"/>
              <a:tabLst>
                <a:tab pos="556260" algn="l"/>
                <a:tab pos="556895" algn="l"/>
              </a:tabLst>
            </a:pPr>
            <a:r>
              <a:rPr dirty="0" sz="1500" spc="-5">
                <a:latin typeface="Arial MT"/>
                <a:cs typeface="Arial MT"/>
              </a:rPr>
              <a:t>Demonstrate </a:t>
            </a:r>
            <a:r>
              <a:rPr dirty="0" sz="1500">
                <a:latin typeface="Arial MT"/>
                <a:cs typeface="Arial MT"/>
              </a:rPr>
              <a:t>techniques used to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prevent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heat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loss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in a severe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burn casualty in accordance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with </a:t>
            </a:r>
            <a:r>
              <a:rPr dirty="0" sz="1500" spc="-5">
                <a:latin typeface="Arial MT"/>
                <a:cs typeface="Arial MT"/>
              </a:rPr>
              <a:t>CoTCCC</a:t>
            </a:r>
            <a:r>
              <a:rPr dirty="0" sz="1500">
                <a:latin typeface="Arial MT"/>
                <a:cs typeface="Arial MT"/>
              </a:rPr>
              <a:t> Guidelines.</a:t>
            </a:r>
            <a:endParaRPr sz="1500">
              <a:latin typeface="Arial MT"/>
              <a:cs typeface="Arial MT"/>
            </a:endParaRPr>
          </a:p>
          <a:p>
            <a:pPr lvl="1" marL="556260" indent="-544195">
              <a:lnSpc>
                <a:spcPct val="100000"/>
              </a:lnSpc>
              <a:spcBef>
                <a:spcPts val="400"/>
              </a:spcBef>
              <a:buFont typeface="Arial"/>
              <a:buAutoNum type="arabicPeriod"/>
              <a:tabLst>
                <a:tab pos="556260" algn="l"/>
                <a:tab pos="556895" algn="l"/>
              </a:tabLst>
            </a:pPr>
            <a:r>
              <a:rPr dirty="0" sz="1500">
                <a:latin typeface="Arial MT"/>
                <a:cs typeface="Arial MT"/>
              </a:rPr>
              <a:t>Describe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burn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fluid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resuscitation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in</a:t>
            </a:r>
            <a:r>
              <a:rPr dirty="0" sz="1500" spc="-35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Tactical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Field </a:t>
            </a:r>
            <a:r>
              <a:rPr dirty="0" sz="1500">
                <a:latin typeface="Arial MT"/>
                <a:cs typeface="Arial MT"/>
              </a:rPr>
              <a:t>Care.</a:t>
            </a:r>
            <a:endParaRPr sz="1500">
              <a:latin typeface="Arial MT"/>
              <a:cs typeface="Arial MT"/>
            </a:endParaRPr>
          </a:p>
          <a:p>
            <a:pPr lvl="1" marL="556260" indent="-544195">
              <a:lnSpc>
                <a:spcPct val="100000"/>
              </a:lnSpc>
              <a:spcBef>
                <a:spcPts val="400"/>
              </a:spcBef>
              <a:buFont typeface="Arial"/>
              <a:buAutoNum type="arabicPeriod"/>
              <a:tabLst>
                <a:tab pos="556260" algn="l"/>
                <a:tab pos="556895" algn="l"/>
              </a:tabLst>
            </a:pPr>
            <a:r>
              <a:rPr dirty="0" sz="1500">
                <a:latin typeface="Arial MT"/>
                <a:cs typeface="Arial MT"/>
              </a:rPr>
              <a:t>Identify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the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indications, contraindications, and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administration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methods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of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Lactated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Ringer's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in</a:t>
            </a:r>
            <a:r>
              <a:rPr dirty="0" sz="1500" spc="-25">
                <a:latin typeface="Arial MT"/>
                <a:cs typeface="Arial MT"/>
              </a:rPr>
              <a:t> Tactical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Field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Care.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0894" y="943023"/>
            <a:ext cx="63906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>
                <a:solidFill>
                  <a:srgbClr val="F2F2F2"/>
                </a:solidFill>
              </a:rPr>
              <a:t>Three</a:t>
            </a:r>
            <a:r>
              <a:rPr dirty="0" sz="4400" spc="-25">
                <a:solidFill>
                  <a:srgbClr val="F2F2F2"/>
                </a:solidFill>
              </a:rPr>
              <a:t> </a:t>
            </a:r>
            <a:r>
              <a:rPr dirty="0" u="heavy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PHASES</a:t>
            </a:r>
            <a:r>
              <a:rPr dirty="0" sz="4400" spc="-30">
                <a:solidFill>
                  <a:srgbClr val="FFFFFF"/>
                </a:solidFill>
              </a:rPr>
              <a:t> </a:t>
            </a:r>
            <a:r>
              <a:rPr dirty="0" sz="4400" spc="-5">
                <a:solidFill>
                  <a:srgbClr val="FFFFFF"/>
                </a:solidFill>
              </a:rPr>
              <a:t>of</a:t>
            </a:r>
            <a:r>
              <a:rPr dirty="0" sz="4400" spc="-30">
                <a:solidFill>
                  <a:srgbClr val="FFFFFF"/>
                </a:solidFill>
              </a:rPr>
              <a:t> </a:t>
            </a:r>
            <a:r>
              <a:rPr dirty="0" sz="4400" spc="-5">
                <a:solidFill>
                  <a:srgbClr val="FFFFFF"/>
                </a:solidFill>
              </a:rPr>
              <a:t>TCCC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5420875" y="5949865"/>
            <a:ext cx="1757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33909" y="5361019"/>
            <a:ext cx="549910" cy="473709"/>
          </a:xfrm>
          <a:custGeom>
            <a:avLst/>
            <a:gdLst/>
            <a:ahLst/>
            <a:cxnLst/>
            <a:rect l="l" t="t" r="r" b="b"/>
            <a:pathLst>
              <a:path w="549909" h="473710">
                <a:moveTo>
                  <a:pt x="274740" y="0"/>
                </a:moveTo>
                <a:lnTo>
                  <a:pt x="0" y="473689"/>
                </a:lnTo>
                <a:lnTo>
                  <a:pt x="549480" y="473689"/>
                </a:lnTo>
                <a:lnTo>
                  <a:pt x="274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7649" y="2511379"/>
            <a:ext cx="664210" cy="664210"/>
          </a:xfrm>
          <a:custGeom>
            <a:avLst/>
            <a:gdLst/>
            <a:ahLst/>
            <a:cxnLst/>
            <a:rect l="l" t="t" r="r" b="b"/>
            <a:pathLst>
              <a:path w="664210" h="664210">
                <a:moveTo>
                  <a:pt x="355049" y="0"/>
                </a:moveTo>
                <a:lnTo>
                  <a:pt x="308643" y="0"/>
                </a:lnTo>
                <a:lnTo>
                  <a:pt x="262601" y="6441"/>
                </a:lnTo>
                <a:lnTo>
                  <a:pt x="217651" y="19325"/>
                </a:lnTo>
                <a:lnTo>
                  <a:pt x="174520" y="38650"/>
                </a:lnTo>
                <a:lnTo>
                  <a:pt x="133935" y="64417"/>
                </a:lnTo>
                <a:lnTo>
                  <a:pt x="96626" y="96626"/>
                </a:lnTo>
                <a:lnTo>
                  <a:pt x="64417" y="133936"/>
                </a:lnTo>
                <a:lnTo>
                  <a:pt x="38650" y="174520"/>
                </a:lnTo>
                <a:lnTo>
                  <a:pt x="19325" y="217651"/>
                </a:lnTo>
                <a:lnTo>
                  <a:pt x="6441" y="262602"/>
                </a:lnTo>
                <a:lnTo>
                  <a:pt x="0" y="308644"/>
                </a:lnTo>
                <a:lnTo>
                  <a:pt x="0" y="355049"/>
                </a:lnTo>
                <a:lnTo>
                  <a:pt x="6441" y="401091"/>
                </a:lnTo>
                <a:lnTo>
                  <a:pt x="19325" y="446042"/>
                </a:lnTo>
                <a:lnTo>
                  <a:pt x="38650" y="489173"/>
                </a:lnTo>
                <a:lnTo>
                  <a:pt x="64417" y="529758"/>
                </a:lnTo>
                <a:lnTo>
                  <a:pt x="96626" y="567067"/>
                </a:lnTo>
                <a:lnTo>
                  <a:pt x="133935" y="599276"/>
                </a:lnTo>
                <a:lnTo>
                  <a:pt x="174520" y="625043"/>
                </a:lnTo>
                <a:lnTo>
                  <a:pt x="217651" y="644368"/>
                </a:lnTo>
                <a:lnTo>
                  <a:pt x="262601" y="657252"/>
                </a:lnTo>
                <a:lnTo>
                  <a:pt x="308643" y="663693"/>
                </a:lnTo>
                <a:lnTo>
                  <a:pt x="355049" y="663693"/>
                </a:lnTo>
                <a:lnTo>
                  <a:pt x="401091" y="657252"/>
                </a:lnTo>
                <a:lnTo>
                  <a:pt x="446042" y="644368"/>
                </a:lnTo>
                <a:lnTo>
                  <a:pt x="489173" y="625043"/>
                </a:lnTo>
                <a:lnTo>
                  <a:pt x="529757" y="599276"/>
                </a:lnTo>
                <a:lnTo>
                  <a:pt x="567067" y="567067"/>
                </a:lnTo>
                <a:lnTo>
                  <a:pt x="599276" y="529758"/>
                </a:lnTo>
                <a:lnTo>
                  <a:pt x="625043" y="489173"/>
                </a:lnTo>
                <a:lnTo>
                  <a:pt x="644368" y="446042"/>
                </a:lnTo>
                <a:lnTo>
                  <a:pt x="657251" y="401091"/>
                </a:lnTo>
                <a:lnTo>
                  <a:pt x="663693" y="355049"/>
                </a:lnTo>
                <a:lnTo>
                  <a:pt x="663693" y="308644"/>
                </a:lnTo>
                <a:lnTo>
                  <a:pt x="657251" y="262602"/>
                </a:lnTo>
                <a:lnTo>
                  <a:pt x="644368" y="217651"/>
                </a:lnTo>
                <a:lnTo>
                  <a:pt x="625043" y="174520"/>
                </a:lnTo>
                <a:lnTo>
                  <a:pt x="599276" y="133936"/>
                </a:lnTo>
                <a:lnTo>
                  <a:pt x="567067" y="96626"/>
                </a:lnTo>
                <a:lnTo>
                  <a:pt x="529757" y="64417"/>
                </a:lnTo>
                <a:lnTo>
                  <a:pt x="489173" y="38650"/>
                </a:lnTo>
                <a:lnTo>
                  <a:pt x="446042" y="19325"/>
                </a:lnTo>
                <a:lnTo>
                  <a:pt x="401091" y="6441"/>
                </a:lnTo>
                <a:lnTo>
                  <a:pt x="355049" y="0"/>
                </a:lnTo>
                <a:close/>
              </a:path>
            </a:pathLst>
          </a:custGeom>
          <a:solidFill>
            <a:srgbClr val="8A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1262" y="2584066"/>
            <a:ext cx="2965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1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3810" y="2461204"/>
            <a:ext cx="2734945" cy="136207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 marR="5080">
              <a:lnSpc>
                <a:spcPts val="3340"/>
              </a:lnSpc>
              <a:spcBef>
                <a:spcPts val="625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3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UNDER 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(CUF)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315"/>
              </a:lnSpc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THREAT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48545" y="4072808"/>
            <a:ext cx="2943225" cy="720090"/>
          </a:xfrm>
          <a:custGeom>
            <a:avLst/>
            <a:gdLst/>
            <a:ahLst/>
            <a:cxnLst/>
            <a:rect l="l" t="t" r="r" b="b"/>
            <a:pathLst>
              <a:path w="2943225" h="720089">
                <a:moveTo>
                  <a:pt x="2582607" y="0"/>
                </a:moveTo>
                <a:lnTo>
                  <a:pt x="360000" y="0"/>
                </a:lnTo>
                <a:lnTo>
                  <a:pt x="311150" y="3286"/>
                </a:lnTo>
                <a:lnTo>
                  <a:pt x="264298" y="12859"/>
                </a:lnTo>
                <a:lnTo>
                  <a:pt x="219872" y="28290"/>
                </a:lnTo>
                <a:lnTo>
                  <a:pt x="178301" y="49150"/>
                </a:lnTo>
                <a:lnTo>
                  <a:pt x="140015" y="75010"/>
                </a:lnTo>
                <a:lnTo>
                  <a:pt x="105441" y="105441"/>
                </a:lnTo>
                <a:lnTo>
                  <a:pt x="75010" y="140015"/>
                </a:lnTo>
                <a:lnTo>
                  <a:pt x="49150" y="178301"/>
                </a:lnTo>
                <a:lnTo>
                  <a:pt x="28290" y="219872"/>
                </a:lnTo>
                <a:lnTo>
                  <a:pt x="12859" y="264298"/>
                </a:lnTo>
                <a:lnTo>
                  <a:pt x="3286" y="311150"/>
                </a:lnTo>
                <a:lnTo>
                  <a:pt x="0" y="360000"/>
                </a:lnTo>
                <a:lnTo>
                  <a:pt x="3286" y="408850"/>
                </a:lnTo>
                <a:lnTo>
                  <a:pt x="12859" y="455702"/>
                </a:lnTo>
                <a:lnTo>
                  <a:pt x="28290" y="500128"/>
                </a:lnTo>
                <a:lnTo>
                  <a:pt x="49150" y="541699"/>
                </a:lnTo>
                <a:lnTo>
                  <a:pt x="75010" y="579985"/>
                </a:lnTo>
                <a:lnTo>
                  <a:pt x="105441" y="614558"/>
                </a:lnTo>
                <a:lnTo>
                  <a:pt x="140015" y="644989"/>
                </a:lnTo>
                <a:lnTo>
                  <a:pt x="178301" y="670849"/>
                </a:lnTo>
                <a:lnTo>
                  <a:pt x="219872" y="691709"/>
                </a:lnTo>
                <a:lnTo>
                  <a:pt x="264298" y="707140"/>
                </a:lnTo>
                <a:lnTo>
                  <a:pt x="311150" y="716713"/>
                </a:lnTo>
                <a:lnTo>
                  <a:pt x="360000" y="719999"/>
                </a:lnTo>
                <a:lnTo>
                  <a:pt x="2582607" y="719999"/>
                </a:lnTo>
                <a:lnTo>
                  <a:pt x="2631457" y="716713"/>
                </a:lnTo>
                <a:lnTo>
                  <a:pt x="2678309" y="707140"/>
                </a:lnTo>
                <a:lnTo>
                  <a:pt x="2722735" y="691709"/>
                </a:lnTo>
                <a:lnTo>
                  <a:pt x="2764306" y="670849"/>
                </a:lnTo>
                <a:lnTo>
                  <a:pt x="2802592" y="644989"/>
                </a:lnTo>
                <a:lnTo>
                  <a:pt x="2837165" y="614558"/>
                </a:lnTo>
                <a:lnTo>
                  <a:pt x="2867596" y="579985"/>
                </a:lnTo>
                <a:lnTo>
                  <a:pt x="2893457" y="541699"/>
                </a:lnTo>
                <a:lnTo>
                  <a:pt x="2914317" y="500128"/>
                </a:lnTo>
                <a:lnTo>
                  <a:pt x="2929748" y="455702"/>
                </a:lnTo>
                <a:lnTo>
                  <a:pt x="2939321" y="408850"/>
                </a:lnTo>
                <a:lnTo>
                  <a:pt x="2942607" y="360000"/>
                </a:lnTo>
                <a:lnTo>
                  <a:pt x="2939321" y="311150"/>
                </a:lnTo>
                <a:lnTo>
                  <a:pt x="2929748" y="264298"/>
                </a:lnTo>
                <a:lnTo>
                  <a:pt x="2914317" y="219872"/>
                </a:lnTo>
                <a:lnTo>
                  <a:pt x="2893457" y="178301"/>
                </a:lnTo>
                <a:lnTo>
                  <a:pt x="2867596" y="140015"/>
                </a:lnTo>
                <a:lnTo>
                  <a:pt x="2837165" y="105441"/>
                </a:lnTo>
                <a:lnTo>
                  <a:pt x="2802592" y="75010"/>
                </a:lnTo>
                <a:lnTo>
                  <a:pt x="2764306" y="49150"/>
                </a:lnTo>
                <a:lnTo>
                  <a:pt x="2722735" y="28290"/>
                </a:lnTo>
                <a:lnTo>
                  <a:pt x="2678309" y="12859"/>
                </a:lnTo>
                <a:lnTo>
                  <a:pt x="2631457" y="3286"/>
                </a:lnTo>
                <a:lnTo>
                  <a:pt x="258260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127285" y="2481103"/>
            <a:ext cx="2506345" cy="218757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 marR="46990">
              <a:lnSpc>
                <a:spcPts val="3340"/>
              </a:lnSpc>
              <a:spcBef>
                <a:spcPts val="625"/>
              </a:spcBef>
            </a:pP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TACTICAL </a:t>
            </a:r>
            <a:r>
              <a:rPr dirty="0" sz="3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dirty="0" sz="3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3200" spc="-8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(TFC)</a:t>
            </a:r>
            <a:endParaRPr sz="3200">
              <a:latin typeface="Arial"/>
              <a:cs typeface="Arial"/>
            </a:endParaRPr>
          </a:p>
          <a:p>
            <a:pPr marL="353695" marR="5080" indent="-62230">
              <a:lnSpc>
                <a:spcPts val="1800"/>
              </a:lnSpc>
              <a:spcBef>
                <a:spcPts val="2915"/>
              </a:spcBef>
            </a:pPr>
            <a:r>
              <a:rPr dirty="0" sz="1600" spc="-5" b="1">
                <a:latin typeface="Arial"/>
                <a:cs typeface="Arial"/>
              </a:rPr>
              <a:t>WORK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UNDER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COVER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AND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CONCEALMENT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41224" y="2461204"/>
            <a:ext cx="2652395" cy="178625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 marR="5080">
              <a:lnSpc>
                <a:spcPts val="3340"/>
              </a:lnSpc>
              <a:spcBef>
                <a:spcPts val="625"/>
              </a:spcBef>
            </a:pP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TACTICAL </a:t>
            </a:r>
            <a:r>
              <a:rPr dirty="0" sz="3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200" spc="-24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ACU</a:t>
            </a:r>
            <a:r>
              <a:rPr dirty="0" sz="3200" spc="-2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TIO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N  CARE </a:t>
            </a:r>
            <a:r>
              <a:rPr dirty="0" sz="3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5" b="1">
                <a:solidFill>
                  <a:srgbClr val="FFFFFF"/>
                </a:solidFill>
                <a:latin typeface="Arial"/>
                <a:cs typeface="Arial"/>
              </a:rPr>
              <a:t>(TACEVAC)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24246" y="4084679"/>
            <a:ext cx="2943860" cy="720090"/>
          </a:xfrm>
          <a:custGeom>
            <a:avLst/>
            <a:gdLst/>
            <a:ahLst/>
            <a:cxnLst/>
            <a:rect l="l" t="t" r="r" b="b"/>
            <a:pathLst>
              <a:path w="2943860" h="720089">
                <a:moveTo>
                  <a:pt x="2583431" y="0"/>
                </a:moveTo>
                <a:lnTo>
                  <a:pt x="360000" y="0"/>
                </a:lnTo>
                <a:lnTo>
                  <a:pt x="311150" y="3286"/>
                </a:lnTo>
                <a:lnTo>
                  <a:pt x="264297" y="12859"/>
                </a:lnTo>
                <a:lnTo>
                  <a:pt x="219871" y="28290"/>
                </a:lnTo>
                <a:lnTo>
                  <a:pt x="178300" y="49150"/>
                </a:lnTo>
                <a:lnTo>
                  <a:pt x="140014" y="75010"/>
                </a:lnTo>
                <a:lnTo>
                  <a:pt x="105441" y="105441"/>
                </a:lnTo>
                <a:lnTo>
                  <a:pt x="75010" y="140014"/>
                </a:lnTo>
                <a:lnTo>
                  <a:pt x="49150" y="178300"/>
                </a:lnTo>
                <a:lnTo>
                  <a:pt x="28290" y="219871"/>
                </a:lnTo>
                <a:lnTo>
                  <a:pt x="12859" y="264297"/>
                </a:lnTo>
                <a:lnTo>
                  <a:pt x="3286" y="311149"/>
                </a:lnTo>
                <a:lnTo>
                  <a:pt x="0" y="359999"/>
                </a:lnTo>
                <a:lnTo>
                  <a:pt x="3286" y="408849"/>
                </a:lnTo>
                <a:lnTo>
                  <a:pt x="12859" y="455701"/>
                </a:lnTo>
                <a:lnTo>
                  <a:pt x="28290" y="500127"/>
                </a:lnTo>
                <a:lnTo>
                  <a:pt x="49150" y="541698"/>
                </a:lnTo>
                <a:lnTo>
                  <a:pt x="75010" y="579984"/>
                </a:lnTo>
                <a:lnTo>
                  <a:pt x="105441" y="614557"/>
                </a:lnTo>
                <a:lnTo>
                  <a:pt x="140014" y="644989"/>
                </a:lnTo>
                <a:lnTo>
                  <a:pt x="178300" y="670849"/>
                </a:lnTo>
                <a:lnTo>
                  <a:pt x="219871" y="691709"/>
                </a:lnTo>
                <a:lnTo>
                  <a:pt x="264297" y="707140"/>
                </a:lnTo>
                <a:lnTo>
                  <a:pt x="311150" y="716713"/>
                </a:lnTo>
                <a:lnTo>
                  <a:pt x="360000" y="719999"/>
                </a:lnTo>
                <a:lnTo>
                  <a:pt x="2583431" y="719999"/>
                </a:lnTo>
                <a:lnTo>
                  <a:pt x="2632281" y="716713"/>
                </a:lnTo>
                <a:lnTo>
                  <a:pt x="2679134" y="707140"/>
                </a:lnTo>
                <a:lnTo>
                  <a:pt x="2723560" y="691709"/>
                </a:lnTo>
                <a:lnTo>
                  <a:pt x="2765130" y="670849"/>
                </a:lnTo>
                <a:lnTo>
                  <a:pt x="2803417" y="644989"/>
                </a:lnTo>
                <a:lnTo>
                  <a:pt x="2837990" y="614557"/>
                </a:lnTo>
                <a:lnTo>
                  <a:pt x="2868421" y="579984"/>
                </a:lnTo>
                <a:lnTo>
                  <a:pt x="2894281" y="541698"/>
                </a:lnTo>
                <a:lnTo>
                  <a:pt x="2915141" y="500127"/>
                </a:lnTo>
                <a:lnTo>
                  <a:pt x="2930572" y="455701"/>
                </a:lnTo>
                <a:lnTo>
                  <a:pt x="2940145" y="408849"/>
                </a:lnTo>
                <a:lnTo>
                  <a:pt x="2943431" y="359999"/>
                </a:lnTo>
                <a:lnTo>
                  <a:pt x="2940145" y="311149"/>
                </a:lnTo>
                <a:lnTo>
                  <a:pt x="2930572" y="264297"/>
                </a:lnTo>
                <a:lnTo>
                  <a:pt x="2915141" y="219871"/>
                </a:lnTo>
                <a:lnTo>
                  <a:pt x="2894281" y="178300"/>
                </a:lnTo>
                <a:lnTo>
                  <a:pt x="2868421" y="140014"/>
                </a:lnTo>
                <a:lnTo>
                  <a:pt x="2837990" y="105441"/>
                </a:lnTo>
                <a:lnTo>
                  <a:pt x="2803417" y="75010"/>
                </a:lnTo>
                <a:lnTo>
                  <a:pt x="2765130" y="49150"/>
                </a:lnTo>
                <a:lnTo>
                  <a:pt x="2723560" y="28290"/>
                </a:lnTo>
                <a:lnTo>
                  <a:pt x="2679134" y="12859"/>
                </a:lnTo>
                <a:lnTo>
                  <a:pt x="2632281" y="3286"/>
                </a:lnTo>
                <a:lnTo>
                  <a:pt x="2583431" y="0"/>
                </a:lnTo>
                <a:close/>
              </a:path>
            </a:pathLst>
          </a:custGeom>
          <a:solidFill>
            <a:srgbClr val="D63A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676353" y="4182394"/>
            <a:ext cx="1839595" cy="49784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 indent="223520">
              <a:lnSpc>
                <a:spcPts val="1800"/>
              </a:lnSpc>
              <a:spcBef>
                <a:spcPts val="259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RETURN FIRE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COVER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72025" y="4512181"/>
            <a:ext cx="2943225" cy="1024255"/>
          </a:xfrm>
          <a:custGeom>
            <a:avLst/>
            <a:gdLst/>
            <a:ahLst/>
            <a:cxnLst/>
            <a:rect l="l" t="t" r="r" b="b"/>
            <a:pathLst>
              <a:path w="2943225" h="1024254">
                <a:moveTo>
                  <a:pt x="2579414" y="0"/>
                </a:moveTo>
                <a:lnTo>
                  <a:pt x="363193" y="0"/>
                </a:lnTo>
                <a:lnTo>
                  <a:pt x="313910" y="3315"/>
                </a:lnTo>
                <a:lnTo>
                  <a:pt x="266642" y="12973"/>
                </a:lnTo>
                <a:lnTo>
                  <a:pt x="221822" y="28541"/>
                </a:lnTo>
                <a:lnTo>
                  <a:pt x="179882" y="49586"/>
                </a:lnTo>
                <a:lnTo>
                  <a:pt x="141256" y="75675"/>
                </a:lnTo>
                <a:lnTo>
                  <a:pt x="106376" y="106376"/>
                </a:lnTo>
                <a:lnTo>
                  <a:pt x="75675" y="141256"/>
                </a:lnTo>
                <a:lnTo>
                  <a:pt x="49586" y="179882"/>
                </a:lnTo>
                <a:lnTo>
                  <a:pt x="28541" y="221822"/>
                </a:lnTo>
                <a:lnTo>
                  <a:pt x="12973" y="266642"/>
                </a:lnTo>
                <a:lnTo>
                  <a:pt x="3315" y="313910"/>
                </a:lnTo>
                <a:lnTo>
                  <a:pt x="0" y="363193"/>
                </a:lnTo>
                <a:lnTo>
                  <a:pt x="0" y="660896"/>
                </a:lnTo>
                <a:lnTo>
                  <a:pt x="3315" y="710179"/>
                </a:lnTo>
                <a:lnTo>
                  <a:pt x="12973" y="757447"/>
                </a:lnTo>
                <a:lnTo>
                  <a:pt x="28541" y="802267"/>
                </a:lnTo>
                <a:lnTo>
                  <a:pt x="49586" y="844207"/>
                </a:lnTo>
                <a:lnTo>
                  <a:pt x="75675" y="882833"/>
                </a:lnTo>
                <a:lnTo>
                  <a:pt x="106376" y="917713"/>
                </a:lnTo>
                <a:lnTo>
                  <a:pt x="141256" y="948414"/>
                </a:lnTo>
                <a:lnTo>
                  <a:pt x="179882" y="974503"/>
                </a:lnTo>
                <a:lnTo>
                  <a:pt x="221822" y="995548"/>
                </a:lnTo>
                <a:lnTo>
                  <a:pt x="266642" y="1011116"/>
                </a:lnTo>
                <a:lnTo>
                  <a:pt x="313910" y="1020774"/>
                </a:lnTo>
                <a:lnTo>
                  <a:pt x="363193" y="1024089"/>
                </a:lnTo>
                <a:lnTo>
                  <a:pt x="2579414" y="1024089"/>
                </a:lnTo>
                <a:lnTo>
                  <a:pt x="2628697" y="1020774"/>
                </a:lnTo>
                <a:lnTo>
                  <a:pt x="2675965" y="1011116"/>
                </a:lnTo>
                <a:lnTo>
                  <a:pt x="2720785" y="995548"/>
                </a:lnTo>
                <a:lnTo>
                  <a:pt x="2762725" y="974503"/>
                </a:lnTo>
                <a:lnTo>
                  <a:pt x="2801351" y="948414"/>
                </a:lnTo>
                <a:lnTo>
                  <a:pt x="2836230" y="917713"/>
                </a:lnTo>
                <a:lnTo>
                  <a:pt x="2866931" y="882833"/>
                </a:lnTo>
                <a:lnTo>
                  <a:pt x="2893021" y="844207"/>
                </a:lnTo>
                <a:lnTo>
                  <a:pt x="2914066" y="802267"/>
                </a:lnTo>
                <a:lnTo>
                  <a:pt x="2929634" y="757447"/>
                </a:lnTo>
                <a:lnTo>
                  <a:pt x="2939292" y="710179"/>
                </a:lnTo>
                <a:lnTo>
                  <a:pt x="2942607" y="660896"/>
                </a:lnTo>
                <a:lnTo>
                  <a:pt x="2942607" y="363193"/>
                </a:lnTo>
                <a:lnTo>
                  <a:pt x="2939292" y="313910"/>
                </a:lnTo>
                <a:lnTo>
                  <a:pt x="2929634" y="266642"/>
                </a:lnTo>
                <a:lnTo>
                  <a:pt x="2914066" y="221822"/>
                </a:lnTo>
                <a:lnTo>
                  <a:pt x="2893021" y="179882"/>
                </a:lnTo>
                <a:lnTo>
                  <a:pt x="2866931" y="141256"/>
                </a:lnTo>
                <a:lnTo>
                  <a:pt x="2836230" y="106376"/>
                </a:lnTo>
                <a:lnTo>
                  <a:pt x="2801351" y="75675"/>
                </a:lnTo>
                <a:lnTo>
                  <a:pt x="2762725" y="49586"/>
                </a:lnTo>
                <a:lnTo>
                  <a:pt x="2720785" y="28541"/>
                </a:lnTo>
                <a:lnTo>
                  <a:pt x="2675965" y="12973"/>
                </a:lnTo>
                <a:lnTo>
                  <a:pt x="2628697" y="3315"/>
                </a:lnTo>
                <a:lnTo>
                  <a:pt x="257941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116431" y="4669590"/>
            <a:ext cx="2654300" cy="685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 indent="-635">
              <a:lnSpc>
                <a:spcPts val="1700"/>
              </a:lnSpc>
              <a:spcBef>
                <a:spcPts val="240"/>
              </a:spcBef>
            </a:pPr>
            <a:r>
              <a:rPr dirty="0" sz="1500" spc="-5" b="1">
                <a:latin typeface="Arial"/>
                <a:cs typeface="Arial"/>
              </a:rPr>
              <a:t>MORE </a:t>
            </a:r>
            <a:r>
              <a:rPr dirty="0" sz="1500" spc="-15" b="1">
                <a:latin typeface="Arial"/>
                <a:cs typeface="Arial"/>
              </a:rPr>
              <a:t>DELIBERATE </a:t>
            </a:r>
            <a:r>
              <a:rPr dirty="0" sz="1500" spc="-1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ASSESSMENT AND PRE- </a:t>
            </a:r>
            <a:r>
              <a:rPr dirty="0" sz="1500" spc="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E</a:t>
            </a:r>
            <a:r>
              <a:rPr dirty="0" sz="1500" spc="-114" b="1">
                <a:latin typeface="Arial"/>
                <a:cs typeface="Arial"/>
              </a:rPr>
              <a:t>V</a:t>
            </a:r>
            <a:r>
              <a:rPr dirty="0" sz="1500" b="1">
                <a:latin typeface="Arial"/>
                <a:cs typeface="Arial"/>
              </a:rPr>
              <a:t>ACU</a:t>
            </a:r>
            <a:r>
              <a:rPr dirty="0" sz="1500" spc="-114" b="1">
                <a:latin typeface="Arial"/>
                <a:cs typeface="Arial"/>
              </a:rPr>
              <a:t>A</a:t>
            </a:r>
            <a:r>
              <a:rPr dirty="0" sz="1500" spc="-5" b="1">
                <a:latin typeface="Arial"/>
                <a:cs typeface="Arial"/>
              </a:rPr>
              <a:t>T</a:t>
            </a:r>
            <a:r>
              <a:rPr dirty="0" sz="1500" b="1">
                <a:latin typeface="Arial"/>
                <a:cs typeface="Arial"/>
              </a:rPr>
              <a:t>ION PROCEDURES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41224" y="5727936"/>
            <a:ext cx="2814955" cy="49784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This</a:t>
            </a:r>
            <a:r>
              <a:rPr dirty="0" sz="16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dirty="0" sz="16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covered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dirty="0" sz="16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more </a:t>
            </a:r>
            <a:r>
              <a:rPr dirty="0" sz="1600" spc="-4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advanced</a:t>
            </a:r>
            <a:r>
              <a:rPr dirty="0" sz="16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TCCC training!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12165" y="2511379"/>
            <a:ext cx="664210" cy="664210"/>
          </a:xfrm>
          <a:custGeom>
            <a:avLst/>
            <a:gdLst/>
            <a:ahLst/>
            <a:cxnLst/>
            <a:rect l="l" t="t" r="r" b="b"/>
            <a:pathLst>
              <a:path w="664210" h="664210">
                <a:moveTo>
                  <a:pt x="355049" y="0"/>
                </a:moveTo>
                <a:lnTo>
                  <a:pt x="308644" y="0"/>
                </a:lnTo>
                <a:lnTo>
                  <a:pt x="262602" y="6441"/>
                </a:lnTo>
                <a:lnTo>
                  <a:pt x="217651" y="19325"/>
                </a:lnTo>
                <a:lnTo>
                  <a:pt x="174520" y="38650"/>
                </a:lnTo>
                <a:lnTo>
                  <a:pt x="133935" y="64417"/>
                </a:lnTo>
                <a:lnTo>
                  <a:pt x="96626" y="96626"/>
                </a:lnTo>
                <a:lnTo>
                  <a:pt x="64417" y="133936"/>
                </a:lnTo>
                <a:lnTo>
                  <a:pt x="38650" y="174520"/>
                </a:lnTo>
                <a:lnTo>
                  <a:pt x="19325" y="217651"/>
                </a:lnTo>
                <a:lnTo>
                  <a:pt x="6441" y="262602"/>
                </a:lnTo>
                <a:lnTo>
                  <a:pt x="0" y="308644"/>
                </a:lnTo>
                <a:lnTo>
                  <a:pt x="0" y="355049"/>
                </a:lnTo>
                <a:lnTo>
                  <a:pt x="6441" y="401091"/>
                </a:lnTo>
                <a:lnTo>
                  <a:pt x="19325" y="446042"/>
                </a:lnTo>
                <a:lnTo>
                  <a:pt x="38650" y="489173"/>
                </a:lnTo>
                <a:lnTo>
                  <a:pt x="64417" y="529758"/>
                </a:lnTo>
                <a:lnTo>
                  <a:pt x="96626" y="567067"/>
                </a:lnTo>
                <a:lnTo>
                  <a:pt x="133935" y="599276"/>
                </a:lnTo>
                <a:lnTo>
                  <a:pt x="174520" y="625043"/>
                </a:lnTo>
                <a:lnTo>
                  <a:pt x="217651" y="644368"/>
                </a:lnTo>
                <a:lnTo>
                  <a:pt x="262602" y="657252"/>
                </a:lnTo>
                <a:lnTo>
                  <a:pt x="308644" y="663693"/>
                </a:lnTo>
                <a:lnTo>
                  <a:pt x="355049" y="663693"/>
                </a:lnTo>
                <a:lnTo>
                  <a:pt x="401091" y="657252"/>
                </a:lnTo>
                <a:lnTo>
                  <a:pt x="446042" y="644368"/>
                </a:lnTo>
                <a:lnTo>
                  <a:pt x="489173" y="625043"/>
                </a:lnTo>
                <a:lnTo>
                  <a:pt x="529757" y="599276"/>
                </a:lnTo>
                <a:lnTo>
                  <a:pt x="567067" y="567067"/>
                </a:lnTo>
                <a:lnTo>
                  <a:pt x="599276" y="529758"/>
                </a:lnTo>
                <a:lnTo>
                  <a:pt x="625043" y="489173"/>
                </a:lnTo>
                <a:lnTo>
                  <a:pt x="644368" y="446042"/>
                </a:lnTo>
                <a:lnTo>
                  <a:pt x="657252" y="401091"/>
                </a:lnTo>
                <a:lnTo>
                  <a:pt x="663693" y="355049"/>
                </a:lnTo>
                <a:lnTo>
                  <a:pt x="663693" y="308644"/>
                </a:lnTo>
                <a:lnTo>
                  <a:pt x="657252" y="262602"/>
                </a:lnTo>
                <a:lnTo>
                  <a:pt x="644368" y="217651"/>
                </a:lnTo>
                <a:lnTo>
                  <a:pt x="625043" y="174520"/>
                </a:lnTo>
                <a:lnTo>
                  <a:pt x="599276" y="133936"/>
                </a:lnTo>
                <a:lnTo>
                  <a:pt x="567067" y="96626"/>
                </a:lnTo>
                <a:lnTo>
                  <a:pt x="529757" y="64417"/>
                </a:lnTo>
                <a:lnTo>
                  <a:pt x="489173" y="38650"/>
                </a:lnTo>
                <a:lnTo>
                  <a:pt x="446042" y="19325"/>
                </a:lnTo>
                <a:lnTo>
                  <a:pt x="401091" y="6441"/>
                </a:lnTo>
                <a:lnTo>
                  <a:pt x="355049" y="0"/>
                </a:lnTo>
                <a:close/>
              </a:path>
            </a:pathLst>
          </a:custGeom>
          <a:solidFill>
            <a:srgbClr val="8A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395778" y="2584066"/>
            <a:ext cx="2965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2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55832" y="2511379"/>
            <a:ext cx="664210" cy="664210"/>
          </a:xfrm>
          <a:custGeom>
            <a:avLst/>
            <a:gdLst/>
            <a:ahLst/>
            <a:cxnLst/>
            <a:rect l="l" t="t" r="r" b="b"/>
            <a:pathLst>
              <a:path w="664209" h="664210">
                <a:moveTo>
                  <a:pt x="355049" y="0"/>
                </a:moveTo>
                <a:lnTo>
                  <a:pt x="308643" y="0"/>
                </a:lnTo>
                <a:lnTo>
                  <a:pt x="262601" y="6441"/>
                </a:lnTo>
                <a:lnTo>
                  <a:pt x="217650" y="19325"/>
                </a:lnTo>
                <a:lnTo>
                  <a:pt x="174519" y="38650"/>
                </a:lnTo>
                <a:lnTo>
                  <a:pt x="133935" y="64417"/>
                </a:lnTo>
                <a:lnTo>
                  <a:pt x="96626" y="96626"/>
                </a:lnTo>
                <a:lnTo>
                  <a:pt x="64417" y="133936"/>
                </a:lnTo>
                <a:lnTo>
                  <a:pt x="38650" y="174520"/>
                </a:lnTo>
                <a:lnTo>
                  <a:pt x="19325" y="217651"/>
                </a:lnTo>
                <a:lnTo>
                  <a:pt x="6441" y="262602"/>
                </a:lnTo>
                <a:lnTo>
                  <a:pt x="0" y="308644"/>
                </a:lnTo>
                <a:lnTo>
                  <a:pt x="0" y="355049"/>
                </a:lnTo>
                <a:lnTo>
                  <a:pt x="6441" y="401091"/>
                </a:lnTo>
                <a:lnTo>
                  <a:pt x="19325" y="446042"/>
                </a:lnTo>
                <a:lnTo>
                  <a:pt x="38650" y="489173"/>
                </a:lnTo>
                <a:lnTo>
                  <a:pt x="64417" y="529758"/>
                </a:lnTo>
                <a:lnTo>
                  <a:pt x="96626" y="567067"/>
                </a:lnTo>
                <a:lnTo>
                  <a:pt x="133935" y="599276"/>
                </a:lnTo>
                <a:lnTo>
                  <a:pt x="174519" y="625043"/>
                </a:lnTo>
                <a:lnTo>
                  <a:pt x="217650" y="644368"/>
                </a:lnTo>
                <a:lnTo>
                  <a:pt x="262601" y="657252"/>
                </a:lnTo>
                <a:lnTo>
                  <a:pt x="308643" y="663693"/>
                </a:lnTo>
                <a:lnTo>
                  <a:pt x="355049" y="663693"/>
                </a:lnTo>
                <a:lnTo>
                  <a:pt x="401091" y="657252"/>
                </a:lnTo>
                <a:lnTo>
                  <a:pt x="446042" y="644368"/>
                </a:lnTo>
                <a:lnTo>
                  <a:pt x="489173" y="625043"/>
                </a:lnTo>
                <a:lnTo>
                  <a:pt x="529757" y="599276"/>
                </a:lnTo>
                <a:lnTo>
                  <a:pt x="567067" y="567067"/>
                </a:lnTo>
                <a:lnTo>
                  <a:pt x="599275" y="529758"/>
                </a:lnTo>
                <a:lnTo>
                  <a:pt x="625042" y="489173"/>
                </a:lnTo>
                <a:lnTo>
                  <a:pt x="644367" y="446042"/>
                </a:lnTo>
                <a:lnTo>
                  <a:pt x="657251" y="401091"/>
                </a:lnTo>
                <a:lnTo>
                  <a:pt x="663693" y="355049"/>
                </a:lnTo>
                <a:lnTo>
                  <a:pt x="663693" y="308644"/>
                </a:lnTo>
                <a:lnTo>
                  <a:pt x="657251" y="262602"/>
                </a:lnTo>
                <a:lnTo>
                  <a:pt x="644367" y="217651"/>
                </a:lnTo>
                <a:lnTo>
                  <a:pt x="625042" y="174520"/>
                </a:lnTo>
                <a:lnTo>
                  <a:pt x="599275" y="133936"/>
                </a:lnTo>
                <a:lnTo>
                  <a:pt x="567067" y="96626"/>
                </a:lnTo>
                <a:lnTo>
                  <a:pt x="529757" y="64417"/>
                </a:lnTo>
                <a:lnTo>
                  <a:pt x="489173" y="38650"/>
                </a:lnTo>
                <a:lnTo>
                  <a:pt x="446042" y="19325"/>
                </a:lnTo>
                <a:lnTo>
                  <a:pt x="401091" y="6441"/>
                </a:lnTo>
                <a:lnTo>
                  <a:pt x="355049" y="0"/>
                </a:lnTo>
                <a:close/>
              </a:path>
            </a:pathLst>
          </a:custGeom>
          <a:solidFill>
            <a:srgbClr val="8A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339446" y="2584066"/>
            <a:ext cx="2965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3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91153" y="2157941"/>
            <a:ext cx="4201160" cy="4316730"/>
          </a:xfrm>
          <a:custGeom>
            <a:avLst/>
            <a:gdLst/>
            <a:ahLst/>
            <a:cxnLst/>
            <a:rect l="l" t="t" r="r" b="b"/>
            <a:pathLst>
              <a:path w="4201159" h="4316730">
                <a:moveTo>
                  <a:pt x="4200847" y="0"/>
                </a:moveTo>
                <a:lnTo>
                  <a:pt x="0" y="0"/>
                </a:lnTo>
                <a:lnTo>
                  <a:pt x="0" y="4316726"/>
                </a:lnTo>
                <a:lnTo>
                  <a:pt x="4200847" y="4316726"/>
                </a:lnTo>
                <a:lnTo>
                  <a:pt x="4200847" y="0"/>
                </a:lnTo>
                <a:close/>
              </a:path>
            </a:pathLst>
          </a:custGeom>
          <a:solidFill>
            <a:srgbClr val="2E333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080" y="1861456"/>
            <a:ext cx="4011295" cy="3881754"/>
          </a:xfrm>
          <a:custGeom>
            <a:avLst/>
            <a:gdLst/>
            <a:ahLst/>
            <a:cxnLst/>
            <a:rect l="l" t="t" r="r" b="b"/>
            <a:pathLst>
              <a:path w="4011295" h="3881754">
                <a:moveTo>
                  <a:pt x="4011132" y="0"/>
                </a:moveTo>
                <a:lnTo>
                  <a:pt x="0" y="0"/>
                </a:lnTo>
                <a:lnTo>
                  <a:pt x="0" y="3881146"/>
                </a:lnTo>
                <a:lnTo>
                  <a:pt x="4011132" y="3881146"/>
                </a:lnTo>
                <a:lnTo>
                  <a:pt x="4011132" y="0"/>
                </a:lnTo>
                <a:close/>
              </a:path>
            </a:pathLst>
          </a:custGeom>
          <a:solidFill>
            <a:srgbClr val="2E333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746053" y="6560678"/>
            <a:ext cx="16129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767171"/>
                </a:solidFill>
                <a:latin typeface="Arial MT"/>
                <a:cs typeface="Arial MT"/>
              </a:rPr>
              <a:t>4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2415" y="975784"/>
            <a:ext cx="31667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MARCH</a:t>
            </a:r>
            <a:r>
              <a:rPr dirty="0" sz="3600" spc="-90">
                <a:solidFill>
                  <a:srgbClr val="FFFFFF"/>
                </a:solidFill>
              </a:rPr>
              <a:t> </a:t>
            </a:r>
            <a:r>
              <a:rPr dirty="0" sz="3600" spc="-120">
                <a:solidFill>
                  <a:srgbClr val="FFFFFF"/>
                </a:solidFill>
              </a:rPr>
              <a:t>PAWS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6191468" y="4038048"/>
            <a:ext cx="389890" cy="452120"/>
          </a:xfrm>
          <a:custGeom>
            <a:avLst/>
            <a:gdLst/>
            <a:ahLst/>
            <a:cxnLst/>
            <a:rect l="l" t="t" r="r" b="b"/>
            <a:pathLst>
              <a:path w="389890" h="452120">
                <a:moveTo>
                  <a:pt x="0" y="0"/>
                </a:moveTo>
                <a:lnTo>
                  <a:pt x="0" y="451614"/>
                </a:lnTo>
                <a:lnTo>
                  <a:pt x="389322" y="2258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15031" y="2977604"/>
            <a:ext cx="755015" cy="755015"/>
          </a:xfrm>
          <a:custGeom>
            <a:avLst/>
            <a:gdLst/>
            <a:ahLst/>
            <a:cxnLst/>
            <a:rect l="l" t="t" r="r" b="b"/>
            <a:pathLst>
              <a:path w="755015" h="755014">
                <a:moveTo>
                  <a:pt x="399658" y="0"/>
                </a:moveTo>
                <a:lnTo>
                  <a:pt x="355030" y="0"/>
                </a:lnTo>
                <a:lnTo>
                  <a:pt x="310653" y="5240"/>
                </a:lnTo>
                <a:lnTo>
                  <a:pt x="267027" y="15722"/>
                </a:lnTo>
                <a:lnTo>
                  <a:pt x="224654" y="31445"/>
                </a:lnTo>
                <a:lnTo>
                  <a:pt x="184033" y="52408"/>
                </a:lnTo>
                <a:lnTo>
                  <a:pt x="145668" y="78612"/>
                </a:lnTo>
                <a:lnTo>
                  <a:pt x="110057" y="110057"/>
                </a:lnTo>
                <a:lnTo>
                  <a:pt x="78612" y="145668"/>
                </a:lnTo>
                <a:lnTo>
                  <a:pt x="52408" y="184033"/>
                </a:lnTo>
                <a:lnTo>
                  <a:pt x="31445" y="224654"/>
                </a:lnTo>
                <a:lnTo>
                  <a:pt x="15722" y="267027"/>
                </a:lnTo>
                <a:lnTo>
                  <a:pt x="5240" y="310653"/>
                </a:lnTo>
                <a:lnTo>
                  <a:pt x="0" y="355030"/>
                </a:lnTo>
                <a:lnTo>
                  <a:pt x="0" y="399658"/>
                </a:lnTo>
                <a:lnTo>
                  <a:pt x="5240" y="444035"/>
                </a:lnTo>
                <a:lnTo>
                  <a:pt x="15722" y="487661"/>
                </a:lnTo>
                <a:lnTo>
                  <a:pt x="31445" y="530035"/>
                </a:lnTo>
                <a:lnTo>
                  <a:pt x="52408" y="570655"/>
                </a:lnTo>
                <a:lnTo>
                  <a:pt x="78612" y="609020"/>
                </a:lnTo>
                <a:lnTo>
                  <a:pt x="110057" y="644631"/>
                </a:lnTo>
                <a:lnTo>
                  <a:pt x="145668" y="676076"/>
                </a:lnTo>
                <a:lnTo>
                  <a:pt x="184033" y="702281"/>
                </a:lnTo>
                <a:lnTo>
                  <a:pt x="224654" y="723244"/>
                </a:lnTo>
                <a:lnTo>
                  <a:pt x="267027" y="738967"/>
                </a:lnTo>
                <a:lnTo>
                  <a:pt x="310653" y="749449"/>
                </a:lnTo>
                <a:lnTo>
                  <a:pt x="355030" y="754689"/>
                </a:lnTo>
                <a:lnTo>
                  <a:pt x="399658" y="754689"/>
                </a:lnTo>
                <a:lnTo>
                  <a:pt x="444035" y="749449"/>
                </a:lnTo>
                <a:lnTo>
                  <a:pt x="487661" y="738967"/>
                </a:lnTo>
                <a:lnTo>
                  <a:pt x="530035" y="723244"/>
                </a:lnTo>
                <a:lnTo>
                  <a:pt x="570655" y="702281"/>
                </a:lnTo>
                <a:lnTo>
                  <a:pt x="609020" y="676076"/>
                </a:lnTo>
                <a:lnTo>
                  <a:pt x="644631" y="644631"/>
                </a:lnTo>
                <a:lnTo>
                  <a:pt x="676076" y="609020"/>
                </a:lnTo>
                <a:lnTo>
                  <a:pt x="702281" y="570655"/>
                </a:lnTo>
                <a:lnTo>
                  <a:pt x="723244" y="530035"/>
                </a:lnTo>
                <a:lnTo>
                  <a:pt x="738967" y="487661"/>
                </a:lnTo>
                <a:lnTo>
                  <a:pt x="749449" y="444035"/>
                </a:lnTo>
                <a:lnTo>
                  <a:pt x="754689" y="399658"/>
                </a:lnTo>
                <a:lnTo>
                  <a:pt x="754689" y="355030"/>
                </a:lnTo>
                <a:lnTo>
                  <a:pt x="749449" y="310653"/>
                </a:lnTo>
                <a:lnTo>
                  <a:pt x="738967" y="267027"/>
                </a:lnTo>
                <a:lnTo>
                  <a:pt x="723244" y="224654"/>
                </a:lnTo>
                <a:lnTo>
                  <a:pt x="702281" y="184033"/>
                </a:lnTo>
                <a:lnTo>
                  <a:pt x="676076" y="145668"/>
                </a:lnTo>
                <a:lnTo>
                  <a:pt x="644631" y="110057"/>
                </a:lnTo>
                <a:lnTo>
                  <a:pt x="609020" y="78612"/>
                </a:lnTo>
                <a:lnTo>
                  <a:pt x="570655" y="52408"/>
                </a:lnTo>
                <a:lnTo>
                  <a:pt x="530035" y="31445"/>
                </a:lnTo>
                <a:lnTo>
                  <a:pt x="487661" y="15722"/>
                </a:lnTo>
                <a:lnTo>
                  <a:pt x="444035" y="5240"/>
                </a:lnTo>
                <a:lnTo>
                  <a:pt x="399658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796516" y="2077344"/>
            <a:ext cx="3931285" cy="4191000"/>
            <a:chOff x="796516" y="2077344"/>
            <a:chExt cx="3931285" cy="4191000"/>
          </a:xfrm>
        </p:grpSpPr>
        <p:sp>
          <p:nvSpPr>
            <p:cNvPr id="10" name="object 10"/>
            <p:cNvSpPr/>
            <p:nvPr/>
          </p:nvSpPr>
          <p:spPr>
            <a:xfrm>
              <a:off x="796516" y="2936300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4">
                  <a:moveTo>
                    <a:pt x="399658" y="0"/>
                  </a:moveTo>
                  <a:lnTo>
                    <a:pt x="355031" y="0"/>
                  </a:lnTo>
                  <a:lnTo>
                    <a:pt x="310653" y="5240"/>
                  </a:lnTo>
                  <a:lnTo>
                    <a:pt x="267028" y="15722"/>
                  </a:lnTo>
                  <a:lnTo>
                    <a:pt x="224654" y="31445"/>
                  </a:lnTo>
                  <a:lnTo>
                    <a:pt x="184034" y="52408"/>
                  </a:lnTo>
                  <a:lnTo>
                    <a:pt x="145668" y="78613"/>
                  </a:lnTo>
                  <a:lnTo>
                    <a:pt x="110058" y="110058"/>
                  </a:lnTo>
                  <a:lnTo>
                    <a:pt x="78613" y="145668"/>
                  </a:lnTo>
                  <a:lnTo>
                    <a:pt x="52408" y="184034"/>
                  </a:lnTo>
                  <a:lnTo>
                    <a:pt x="31445" y="224654"/>
                  </a:lnTo>
                  <a:lnTo>
                    <a:pt x="15722" y="267027"/>
                  </a:lnTo>
                  <a:lnTo>
                    <a:pt x="5240" y="310653"/>
                  </a:lnTo>
                  <a:lnTo>
                    <a:pt x="0" y="355030"/>
                  </a:lnTo>
                  <a:lnTo>
                    <a:pt x="0" y="399658"/>
                  </a:lnTo>
                  <a:lnTo>
                    <a:pt x="5240" y="444035"/>
                  </a:lnTo>
                  <a:lnTo>
                    <a:pt x="15722" y="487661"/>
                  </a:lnTo>
                  <a:lnTo>
                    <a:pt x="31445" y="530034"/>
                  </a:lnTo>
                  <a:lnTo>
                    <a:pt x="52408" y="570654"/>
                  </a:lnTo>
                  <a:lnTo>
                    <a:pt x="78613" y="609020"/>
                  </a:lnTo>
                  <a:lnTo>
                    <a:pt x="110058" y="644630"/>
                  </a:lnTo>
                  <a:lnTo>
                    <a:pt x="145668" y="676076"/>
                  </a:lnTo>
                  <a:lnTo>
                    <a:pt x="184034" y="702280"/>
                  </a:lnTo>
                  <a:lnTo>
                    <a:pt x="224654" y="723244"/>
                  </a:lnTo>
                  <a:lnTo>
                    <a:pt x="267028" y="738966"/>
                  </a:lnTo>
                  <a:lnTo>
                    <a:pt x="310653" y="749448"/>
                  </a:lnTo>
                  <a:lnTo>
                    <a:pt x="355031" y="754689"/>
                  </a:lnTo>
                  <a:lnTo>
                    <a:pt x="399658" y="754689"/>
                  </a:lnTo>
                  <a:lnTo>
                    <a:pt x="444036" y="749448"/>
                  </a:lnTo>
                  <a:lnTo>
                    <a:pt x="487661" y="738966"/>
                  </a:lnTo>
                  <a:lnTo>
                    <a:pt x="530035" y="723244"/>
                  </a:lnTo>
                  <a:lnTo>
                    <a:pt x="570655" y="702280"/>
                  </a:lnTo>
                  <a:lnTo>
                    <a:pt x="609021" y="676076"/>
                  </a:lnTo>
                  <a:lnTo>
                    <a:pt x="644631" y="644630"/>
                  </a:lnTo>
                  <a:lnTo>
                    <a:pt x="676076" y="609020"/>
                  </a:lnTo>
                  <a:lnTo>
                    <a:pt x="702281" y="570654"/>
                  </a:lnTo>
                  <a:lnTo>
                    <a:pt x="723245" y="530034"/>
                  </a:lnTo>
                  <a:lnTo>
                    <a:pt x="738967" y="487661"/>
                  </a:lnTo>
                  <a:lnTo>
                    <a:pt x="749449" y="444035"/>
                  </a:lnTo>
                  <a:lnTo>
                    <a:pt x="754690" y="399658"/>
                  </a:lnTo>
                  <a:lnTo>
                    <a:pt x="754690" y="355030"/>
                  </a:lnTo>
                  <a:lnTo>
                    <a:pt x="749449" y="310653"/>
                  </a:lnTo>
                  <a:lnTo>
                    <a:pt x="738967" y="267027"/>
                  </a:lnTo>
                  <a:lnTo>
                    <a:pt x="723245" y="224654"/>
                  </a:lnTo>
                  <a:lnTo>
                    <a:pt x="702281" y="184034"/>
                  </a:lnTo>
                  <a:lnTo>
                    <a:pt x="676076" y="145668"/>
                  </a:lnTo>
                  <a:lnTo>
                    <a:pt x="644631" y="110058"/>
                  </a:lnTo>
                  <a:lnTo>
                    <a:pt x="609021" y="78613"/>
                  </a:lnTo>
                  <a:lnTo>
                    <a:pt x="570655" y="52408"/>
                  </a:lnTo>
                  <a:lnTo>
                    <a:pt x="530035" y="31445"/>
                  </a:lnTo>
                  <a:lnTo>
                    <a:pt x="487661" y="15722"/>
                  </a:lnTo>
                  <a:lnTo>
                    <a:pt x="444036" y="5240"/>
                  </a:lnTo>
                  <a:lnTo>
                    <a:pt x="399658" y="0"/>
                  </a:lnTo>
                  <a:close/>
                </a:path>
              </a:pathLst>
            </a:custGeom>
            <a:solidFill>
              <a:srgbClr val="8BB7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96516" y="3795254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4">
                  <a:moveTo>
                    <a:pt x="399658" y="0"/>
                  </a:moveTo>
                  <a:lnTo>
                    <a:pt x="355031" y="0"/>
                  </a:lnTo>
                  <a:lnTo>
                    <a:pt x="310653" y="5240"/>
                  </a:lnTo>
                  <a:lnTo>
                    <a:pt x="267028" y="15722"/>
                  </a:lnTo>
                  <a:lnTo>
                    <a:pt x="224654" y="31445"/>
                  </a:lnTo>
                  <a:lnTo>
                    <a:pt x="184034" y="52408"/>
                  </a:lnTo>
                  <a:lnTo>
                    <a:pt x="145668" y="78613"/>
                  </a:lnTo>
                  <a:lnTo>
                    <a:pt x="110058" y="110058"/>
                  </a:lnTo>
                  <a:lnTo>
                    <a:pt x="78613" y="145669"/>
                  </a:lnTo>
                  <a:lnTo>
                    <a:pt x="52408" y="184034"/>
                  </a:lnTo>
                  <a:lnTo>
                    <a:pt x="31445" y="224654"/>
                  </a:lnTo>
                  <a:lnTo>
                    <a:pt x="15722" y="267028"/>
                  </a:lnTo>
                  <a:lnTo>
                    <a:pt x="5240" y="310654"/>
                  </a:lnTo>
                  <a:lnTo>
                    <a:pt x="0" y="355031"/>
                  </a:lnTo>
                  <a:lnTo>
                    <a:pt x="0" y="399659"/>
                  </a:lnTo>
                  <a:lnTo>
                    <a:pt x="5240" y="444036"/>
                  </a:lnTo>
                  <a:lnTo>
                    <a:pt x="15722" y="487662"/>
                  </a:lnTo>
                  <a:lnTo>
                    <a:pt x="31445" y="530035"/>
                  </a:lnTo>
                  <a:lnTo>
                    <a:pt x="52408" y="570656"/>
                  </a:lnTo>
                  <a:lnTo>
                    <a:pt x="78613" y="609021"/>
                  </a:lnTo>
                  <a:lnTo>
                    <a:pt x="110058" y="644632"/>
                  </a:lnTo>
                  <a:lnTo>
                    <a:pt x="145668" y="676077"/>
                  </a:lnTo>
                  <a:lnTo>
                    <a:pt x="184034" y="702281"/>
                  </a:lnTo>
                  <a:lnTo>
                    <a:pt x="224654" y="723244"/>
                  </a:lnTo>
                  <a:lnTo>
                    <a:pt x="267028" y="738967"/>
                  </a:lnTo>
                  <a:lnTo>
                    <a:pt x="310653" y="749449"/>
                  </a:lnTo>
                  <a:lnTo>
                    <a:pt x="355031" y="754689"/>
                  </a:lnTo>
                  <a:lnTo>
                    <a:pt x="399658" y="754689"/>
                  </a:lnTo>
                  <a:lnTo>
                    <a:pt x="444036" y="749449"/>
                  </a:lnTo>
                  <a:lnTo>
                    <a:pt x="487661" y="738967"/>
                  </a:lnTo>
                  <a:lnTo>
                    <a:pt x="530035" y="723244"/>
                  </a:lnTo>
                  <a:lnTo>
                    <a:pt x="570655" y="702281"/>
                  </a:lnTo>
                  <a:lnTo>
                    <a:pt x="609021" y="676077"/>
                  </a:lnTo>
                  <a:lnTo>
                    <a:pt x="644631" y="644632"/>
                  </a:lnTo>
                  <a:lnTo>
                    <a:pt x="676076" y="609021"/>
                  </a:lnTo>
                  <a:lnTo>
                    <a:pt x="702281" y="570656"/>
                  </a:lnTo>
                  <a:lnTo>
                    <a:pt x="723245" y="530035"/>
                  </a:lnTo>
                  <a:lnTo>
                    <a:pt x="738967" y="487662"/>
                  </a:lnTo>
                  <a:lnTo>
                    <a:pt x="749449" y="444036"/>
                  </a:lnTo>
                  <a:lnTo>
                    <a:pt x="754690" y="399659"/>
                  </a:lnTo>
                  <a:lnTo>
                    <a:pt x="754690" y="355031"/>
                  </a:lnTo>
                  <a:lnTo>
                    <a:pt x="749449" y="310654"/>
                  </a:lnTo>
                  <a:lnTo>
                    <a:pt x="738967" y="267028"/>
                  </a:lnTo>
                  <a:lnTo>
                    <a:pt x="723245" y="224654"/>
                  </a:lnTo>
                  <a:lnTo>
                    <a:pt x="702281" y="184034"/>
                  </a:lnTo>
                  <a:lnTo>
                    <a:pt x="676076" y="145669"/>
                  </a:lnTo>
                  <a:lnTo>
                    <a:pt x="644631" y="110058"/>
                  </a:lnTo>
                  <a:lnTo>
                    <a:pt x="609021" y="78613"/>
                  </a:lnTo>
                  <a:lnTo>
                    <a:pt x="570655" y="52408"/>
                  </a:lnTo>
                  <a:lnTo>
                    <a:pt x="530035" y="31445"/>
                  </a:lnTo>
                  <a:lnTo>
                    <a:pt x="487661" y="15722"/>
                  </a:lnTo>
                  <a:lnTo>
                    <a:pt x="444036" y="5240"/>
                  </a:lnTo>
                  <a:lnTo>
                    <a:pt x="399658" y="0"/>
                  </a:lnTo>
                  <a:close/>
                </a:path>
              </a:pathLst>
            </a:custGeom>
            <a:solidFill>
              <a:srgbClr val="798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6516" y="4654210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4">
                  <a:moveTo>
                    <a:pt x="399658" y="0"/>
                  </a:moveTo>
                  <a:lnTo>
                    <a:pt x="355031" y="0"/>
                  </a:lnTo>
                  <a:lnTo>
                    <a:pt x="310653" y="5240"/>
                  </a:lnTo>
                  <a:lnTo>
                    <a:pt x="267028" y="15722"/>
                  </a:lnTo>
                  <a:lnTo>
                    <a:pt x="224654" y="31445"/>
                  </a:lnTo>
                  <a:lnTo>
                    <a:pt x="184034" y="52408"/>
                  </a:lnTo>
                  <a:lnTo>
                    <a:pt x="145668" y="78613"/>
                  </a:lnTo>
                  <a:lnTo>
                    <a:pt x="110058" y="110058"/>
                  </a:lnTo>
                  <a:lnTo>
                    <a:pt x="78613" y="145668"/>
                  </a:lnTo>
                  <a:lnTo>
                    <a:pt x="52408" y="184034"/>
                  </a:lnTo>
                  <a:lnTo>
                    <a:pt x="31445" y="224654"/>
                  </a:lnTo>
                  <a:lnTo>
                    <a:pt x="15722" y="267027"/>
                  </a:lnTo>
                  <a:lnTo>
                    <a:pt x="5240" y="310653"/>
                  </a:lnTo>
                  <a:lnTo>
                    <a:pt x="0" y="355030"/>
                  </a:lnTo>
                  <a:lnTo>
                    <a:pt x="0" y="399658"/>
                  </a:lnTo>
                  <a:lnTo>
                    <a:pt x="5240" y="444035"/>
                  </a:lnTo>
                  <a:lnTo>
                    <a:pt x="15722" y="487661"/>
                  </a:lnTo>
                  <a:lnTo>
                    <a:pt x="31445" y="530034"/>
                  </a:lnTo>
                  <a:lnTo>
                    <a:pt x="52408" y="570654"/>
                  </a:lnTo>
                  <a:lnTo>
                    <a:pt x="78613" y="609020"/>
                  </a:lnTo>
                  <a:lnTo>
                    <a:pt x="110058" y="644630"/>
                  </a:lnTo>
                  <a:lnTo>
                    <a:pt x="145668" y="676076"/>
                  </a:lnTo>
                  <a:lnTo>
                    <a:pt x="184034" y="702280"/>
                  </a:lnTo>
                  <a:lnTo>
                    <a:pt x="224654" y="723244"/>
                  </a:lnTo>
                  <a:lnTo>
                    <a:pt x="267028" y="738966"/>
                  </a:lnTo>
                  <a:lnTo>
                    <a:pt x="310653" y="749448"/>
                  </a:lnTo>
                  <a:lnTo>
                    <a:pt x="355031" y="754689"/>
                  </a:lnTo>
                  <a:lnTo>
                    <a:pt x="399658" y="754689"/>
                  </a:lnTo>
                  <a:lnTo>
                    <a:pt x="444036" y="749448"/>
                  </a:lnTo>
                  <a:lnTo>
                    <a:pt x="487661" y="738966"/>
                  </a:lnTo>
                  <a:lnTo>
                    <a:pt x="530035" y="723244"/>
                  </a:lnTo>
                  <a:lnTo>
                    <a:pt x="570655" y="702280"/>
                  </a:lnTo>
                  <a:lnTo>
                    <a:pt x="609021" y="676076"/>
                  </a:lnTo>
                  <a:lnTo>
                    <a:pt x="644631" y="644630"/>
                  </a:lnTo>
                  <a:lnTo>
                    <a:pt x="676076" y="609020"/>
                  </a:lnTo>
                  <a:lnTo>
                    <a:pt x="702281" y="570654"/>
                  </a:lnTo>
                  <a:lnTo>
                    <a:pt x="723245" y="530034"/>
                  </a:lnTo>
                  <a:lnTo>
                    <a:pt x="738967" y="487661"/>
                  </a:lnTo>
                  <a:lnTo>
                    <a:pt x="749449" y="444035"/>
                  </a:lnTo>
                  <a:lnTo>
                    <a:pt x="754690" y="399658"/>
                  </a:lnTo>
                  <a:lnTo>
                    <a:pt x="754690" y="355030"/>
                  </a:lnTo>
                  <a:lnTo>
                    <a:pt x="749449" y="310653"/>
                  </a:lnTo>
                  <a:lnTo>
                    <a:pt x="738967" y="267027"/>
                  </a:lnTo>
                  <a:lnTo>
                    <a:pt x="723245" y="224654"/>
                  </a:lnTo>
                  <a:lnTo>
                    <a:pt x="702281" y="184034"/>
                  </a:lnTo>
                  <a:lnTo>
                    <a:pt x="676076" y="145668"/>
                  </a:lnTo>
                  <a:lnTo>
                    <a:pt x="644631" y="110058"/>
                  </a:lnTo>
                  <a:lnTo>
                    <a:pt x="609021" y="78613"/>
                  </a:lnTo>
                  <a:lnTo>
                    <a:pt x="570655" y="52408"/>
                  </a:lnTo>
                  <a:lnTo>
                    <a:pt x="530035" y="31445"/>
                  </a:lnTo>
                  <a:lnTo>
                    <a:pt x="487661" y="15722"/>
                  </a:lnTo>
                  <a:lnTo>
                    <a:pt x="444036" y="5240"/>
                  </a:lnTo>
                  <a:lnTo>
                    <a:pt x="399658" y="0"/>
                  </a:lnTo>
                  <a:close/>
                </a:path>
              </a:pathLst>
            </a:custGeom>
            <a:solidFill>
              <a:srgbClr val="F26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10547" y="5513165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4">
                  <a:moveTo>
                    <a:pt x="399658" y="0"/>
                  </a:moveTo>
                  <a:lnTo>
                    <a:pt x="355031" y="0"/>
                  </a:lnTo>
                  <a:lnTo>
                    <a:pt x="310653" y="5240"/>
                  </a:lnTo>
                  <a:lnTo>
                    <a:pt x="267028" y="15722"/>
                  </a:lnTo>
                  <a:lnTo>
                    <a:pt x="224654" y="31445"/>
                  </a:lnTo>
                  <a:lnTo>
                    <a:pt x="184034" y="52409"/>
                  </a:lnTo>
                  <a:lnTo>
                    <a:pt x="145668" y="78613"/>
                  </a:lnTo>
                  <a:lnTo>
                    <a:pt x="110058" y="110058"/>
                  </a:lnTo>
                  <a:lnTo>
                    <a:pt x="78613" y="145669"/>
                  </a:lnTo>
                  <a:lnTo>
                    <a:pt x="52408" y="184034"/>
                  </a:lnTo>
                  <a:lnTo>
                    <a:pt x="31445" y="224654"/>
                  </a:lnTo>
                  <a:lnTo>
                    <a:pt x="15722" y="267028"/>
                  </a:lnTo>
                  <a:lnTo>
                    <a:pt x="5240" y="310654"/>
                  </a:lnTo>
                  <a:lnTo>
                    <a:pt x="0" y="355031"/>
                  </a:lnTo>
                  <a:lnTo>
                    <a:pt x="0" y="399659"/>
                  </a:lnTo>
                  <a:lnTo>
                    <a:pt x="5240" y="444036"/>
                  </a:lnTo>
                  <a:lnTo>
                    <a:pt x="15722" y="487662"/>
                  </a:lnTo>
                  <a:lnTo>
                    <a:pt x="31445" y="530035"/>
                  </a:lnTo>
                  <a:lnTo>
                    <a:pt x="52408" y="570655"/>
                  </a:lnTo>
                  <a:lnTo>
                    <a:pt x="78613" y="609021"/>
                  </a:lnTo>
                  <a:lnTo>
                    <a:pt x="110058" y="644631"/>
                  </a:lnTo>
                  <a:lnTo>
                    <a:pt x="145668" y="676076"/>
                  </a:lnTo>
                  <a:lnTo>
                    <a:pt x="184034" y="702281"/>
                  </a:lnTo>
                  <a:lnTo>
                    <a:pt x="224654" y="723244"/>
                  </a:lnTo>
                  <a:lnTo>
                    <a:pt x="267028" y="738967"/>
                  </a:lnTo>
                  <a:lnTo>
                    <a:pt x="310653" y="749449"/>
                  </a:lnTo>
                  <a:lnTo>
                    <a:pt x="355031" y="754690"/>
                  </a:lnTo>
                  <a:lnTo>
                    <a:pt x="399658" y="754690"/>
                  </a:lnTo>
                  <a:lnTo>
                    <a:pt x="444036" y="749449"/>
                  </a:lnTo>
                  <a:lnTo>
                    <a:pt x="487661" y="738967"/>
                  </a:lnTo>
                  <a:lnTo>
                    <a:pt x="530035" y="723244"/>
                  </a:lnTo>
                  <a:lnTo>
                    <a:pt x="570655" y="702281"/>
                  </a:lnTo>
                  <a:lnTo>
                    <a:pt x="609021" y="676076"/>
                  </a:lnTo>
                  <a:lnTo>
                    <a:pt x="644631" y="644631"/>
                  </a:lnTo>
                  <a:lnTo>
                    <a:pt x="676076" y="609021"/>
                  </a:lnTo>
                  <a:lnTo>
                    <a:pt x="702281" y="570655"/>
                  </a:lnTo>
                  <a:lnTo>
                    <a:pt x="723245" y="530035"/>
                  </a:lnTo>
                  <a:lnTo>
                    <a:pt x="738967" y="487662"/>
                  </a:lnTo>
                  <a:lnTo>
                    <a:pt x="749449" y="444036"/>
                  </a:lnTo>
                  <a:lnTo>
                    <a:pt x="754690" y="399659"/>
                  </a:lnTo>
                  <a:lnTo>
                    <a:pt x="754690" y="355031"/>
                  </a:lnTo>
                  <a:lnTo>
                    <a:pt x="749449" y="310654"/>
                  </a:lnTo>
                  <a:lnTo>
                    <a:pt x="738967" y="267028"/>
                  </a:lnTo>
                  <a:lnTo>
                    <a:pt x="723245" y="224654"/>
                  </a:lnTo>
                  <a:lnTo>
                    <a:pt x="702281" y="184034"/>
                  </a:lnTo>
                  <a:lnTo>
                    <a:pt x="676076" y="145669"/>
                  </a:lnTo>
                  <a:lnTo>
                    <a:pt x="644631" y="110058"/>
                  </a:lnTo>
                  <a:lnTo>
                    <a:pt x="609021" y="78613"/>
                  </a:lnTo>
                  <a:lnTo>
                    <a:pt x="570655" y="52409"/>
                  </a:lnTo>
                  <a:lnTo>
                    <a:pt x="530035" y="31445"/>
                  </a:lnTo>
                  <a:lnTo>
                    <a:pt x="487661" y="15722"/>
                  </a:lnTo>
                  <a:lnTo>
                    <a:pt x="444036" y="5240"/>
                  </a:lnTo>
                  <a:lnTo>
                    <a:pt x="399658" y="0"/>
                  </a:lnTo>
                  <a:close/>
                </a:path>
              </a:pathLst>
            </a:custGeom>
            <a:solidFill>
              <a:srgbClr val="764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96505" y="2077351"/>
              <a:ext cx="3931285" cy="937894"/>
            </a:xfrm>
            <a:custGeom>
              <a:avLst/>
              <a:gdLst/>
              <a:ahLst/>
              <a:cxnLst/>
              <a:rect l="l" t="t" r="r" b="b"/>
              <a:pathLst>
                <a:path w="3931285" h="937894">
                  <a:moveTo>
                    <a:pt x="754697" y="355028"/>
                  </a:moveTo>
                  <a:lnTo>
                    <a:pt x="749452" y="310654"/>
                  </a:lnTo>
                  <a:lnTo>
                    <a:pt x="738974" y="267030"/>
                  </a:lnTo>
                  <a:lnTo>
                    <a:pt x="723252" y="224650"/>
                  </a:lnTo>
                  <a:lnTo>
                    <a:pt x="702284" y="184035"/>
                  </a:lnTo>
                  <a:lnTo>
                    <a:pt x="676084" y="145669"/>
                  </a:lnTo>
                  <a:lnTo>
                    <a:pt x="644639" y="110058"/>
                  </a:lnTo>
                  <a:lnTo>
                    <a:pt x="609028" y="78613"/>
                  </a:lnTo>
                  <a:lnTo>
                    <a:pt x="570661" y="52412"/>
                  </a:lnTo>
                  <a:lnTo>
                    <a:pt x="530034" y="31445"/>
                  </a:lnTo>
                  <a:lnTo>
                    <a:pt x="487667" y="15722"/>
                  </a:lnTo>
                  <a:lnTo>
                    <a:pt x="444042" y="5245"/>
                  </a:lnTo>
                  <a:lnTo>
                    <a:pt x="399669" y="0"/>
                  </a:lnTo>
                  <a:lnTo>
                    <a:pt x="355041" y="0"/>
                  </a:lnTo>
                  <a:lnTo>
                    <a:pt x="310654" y="5245"/>
                  </a:lnTo>
                  <a:lnTo>
                    <a:pt x="267030" y="15722"/>
                  </a:lnTo>
                  <a:lnTo>
                    <a:pt x="224663" y="31445"/>
                  </a:lnTo>
                  <a:lnTo>
                    <a:pt x="184035" y="52412"/>
                  </a:lnTo>
                  <a:lnTo>
                    <a:pt x="145669" y="78613"/>
                  </a:lnTo>
                  <a:lnTo>
                    <a:pt x="110058" y="110058"/>
                  </a:lnTo>
                  <a:lnTo>
                    <a:pt x="78613" y="145669"/>
                  </a:lnTo>
                  <a:lnTo>
                    <a:pt x="52412" y="184035"/>
                  </a:lnTo>
                  <a:lnTo>
                    <a:pt x="31445" y="224650"/>
                  </a:lnTo>
                  <a:lnTo>
                    <a:pt x="15722" y="267030"/>
                  </a:lnTo>
                  <a:lnTo>
                    <a:pt x="5245" y="310654"/>
                  </a:lnTo>
                  <a:lnTo>
                    <a:pt x="0" y="355028"/>
                  </a:lnTo>
                  <a:lnTo>
                    <a:pt x="0" y="399656"/>
                  </a:lnTo>
                  <a:lnTo>
                    <a:pt x="5245" y="444030"/>
                  </a:lnTo>
                  <a:lnTo>
                    <a:pt x="15722" y="487667"/>
                  </a:lnTo>
                  <a:lnTo>
                    <a:pt x="31445" y="530034"/>
                  </a:lnTo>
                  <a:lnTo>
                    <a:pt x="52412" y="570649"/>
                  </a:lnTo>
                  <a:lnTo>
                    <a:pt x="78613" y="609015"/>
                  </a:lnTo>
                  <a:lnTo>
                    <a:pt x="110058" y="644626"/>
                  </a:lnTo>
                  <a:lnTo>
                    <a:pt x="145669" y="676071"/>
                  </a:lnTo>
                  <a:lnTo>
                    <a:pt x="184035" y="702284"/>
                  </a:lnTo>
                  <a:lnTo>
                    <a:pt x="224663" y="723239"/>
                  </a:lnTo>
                  <a:lnTo>
                    <a:pt x="267030" y="738962"/>
                  </a:lnTo>
                  <a:lnTo>
                    <a:pt x="310654" y="749452"/>
                  </a:lnTo>
                  <a:lnTo>
                    <a:pt x="355041" y="754684"/>
                  </a:lnTo>
                  <a:lnTo>
                    <a:pt x="399669" y="754684"/>
                  </a:lnTo>
                  <a:lnTo>
                    <a:pt x="444042" y="749452"/>
                  </a:lnTo>
                  <a:lnTo>
                    <a:pt x="487667" y="738962"/>
                  </a:lnTo>
                  <a:lnTo>
                    <a:pt x="530034" y="723239"/>
                  </a:lnTo>
                  <a:lnTo>
                    <a:pt x="570661" y="702284"/>
                  </a:lnTo>
                  <a:lnTo>
                    <a:pt x="609028" y="676071"/>
                  </a:lnTo>
                  <a:lnTo>
                    <a:pt x="644639" y="644626"/>
                  </a:lnTo>
                  <a:lnTo>
                    <a:pt x="676084" y="609015"/>
                  </a:lnTo>
                  <a:lnTo>
                    <a:pt x="702284" y="570649"/>
                  </a:lnTo>
                  <a:lnTo>
                    <a:pt x="723252" y="530034"/>
                  </a:lnTo>
                  <a:lnTo>
                    <a:pt x="738974" y="487667"/>
                  </a:lnTo>
                  <a:lnTo>
                    <a:pt x="749452" y="444030"/>
                  </a:lnTo>
                  <a:lnTo>
                    <a:pt x="754697" y="399656"/>
                  </a:lnTo>
                  <a:lnTo>
                    <a:pt x="754697" y="355028"/>
                  </a:lnTo>
                  <a:close/>
                </a:path>
                <a:path w="3931285" h="937894">
                  <a:moveTo>
                    <a:pt x="3931043" y="764222"/>
                  </a:moveTo>
                  <a:lnTo>
                    <a:pt x="3924858" y="718210"/>
                  </a:lnTo>
                  <a:lnTo>
                    <a:pt x="3907421" y="676871"/>
                  </a:lnTo>
                  <a:lnTo>
                    <a:pt x="3880358" y="641845"/>
                  </a:lnTo>
                  <a:lnTo>
                    <a:pt x="3845331" y="614781"/>
                  </a:lnTo>
                  <a:lnTo>
                    <a:pt x="3803980" y="597344"/>
                  </a:lnTo>
                  <a:lnTo>
                    <a:pt x="3757980" y="591159"/>
                  </a:lnTo>
                  <a:lnTo>
                    <a:pt x="2834322" y="591159"/>
                  </a:lnTo>
                  <a:lnTo>
                    <a:pt x="2788323" y="597344"/>
                  </a:lnTo>
                  <a:lnTo>
                    <a:pt x="2746972" y="614781"/>
                  </a:lnTo>
                  <a:lnTo>
                    <a:pt x="2711945" y="641845"/>
                  </a:lnTo>
                  <a:lnTo>
                    <a:pt x="2684881" y="676871"/>
                  </a:lnTo>
                  <a:lnTo>
                    <a:pt x="2667444" y="718210"/>
                  </a:lnTo>
                  <a:lnTo>
                    <a:pt x="2661259" y="764222"/>
                  </a:lnTo>
                  <a:lnTo>
                    <a:pt x="2667444" y="810234"/>
                  </a:lnTo>
                  <a:lnTo>
                    <a:pt x="2684881" y="851573"/>
                  </a:lnTo>
                  <a:lnTo>
                    <a:pt x="2711945" y="886599"/>
                  </a:lnTo>
                  <a:lnTo>
                    <a:pt x="2746972" y="913663"/>
                  </a:lnTo>
                  <a:lnTo>
                    <a:pt x="2788323" y="931113"/>
                  </a:lnTo>
                  <a:lnTo>
                    <a:pt x="2834322" y="937285"/>
                  </a:lnTo>
                  <a:lnTo>
                    <a:pt x="3757980" y="937285"/>
                  </a:lnTo>
                  <a:lnTo>
                    <a:pt x="3803980" y="931113"/>
                  </a:lnTo>
                  <a:lnTo>
                    <a:pt x="3845331" y="913663"/>
                  </a:lnTo>
                  <a:lnTo>
                    <a:pt x="3880358" y="886599"/>
                  </a:lnTo>
                  <a:lnTo>
                    <a:pt x="3907421" y="851573"/>
                  </a:lnTo>
                  <a:lnTo>
                    <a:pt x="3924858" y="810234"/>
                  </a:lnTo>
                  <a:lnTo>
                    <a:pt x="3931043" y="764222"/>
                  </a:lnTo>
                  <a:close/>
                </a:path>
              </a:pathLst>
            </a:custGeom>
            <a:solidFill>
              <a:srgbClr val="D6343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707316" y="3107128"/>
            <a:ext cx="1972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ANTIBIOTICS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15031" y="3863306"/>
            <a:ext cx="755015" cy="755015"/>
          </a:xfrm>
          <a:custGeom>
            <a:avLst/>
            <a:gdLst/>
            <a:ahLst/>
            <a:cxnLst/>
            <a:rect l="l" t="t" r="r" b="b"/>
            <a:pathLst>
              <a:path w="755015" h="755014">
                <a:moveTo>
                  <a:pt x="399658" y="0"/>
                </a:moveTo>
                <a:lnTo>
                  <a:pt x="355030" y="0"/>
                </a:lnTo>
                <a:lnTo>
                  <a:pt x="310653" y="5240"/>
                </a:lnTo>
                <a:lnTo>
                  <a:pt x="267027" y="15722"/>
                </a:lnTo>
                <a:lnTo>
                  <a:pt x="224654" y="31445"/>
                </a:lnTo>
                <a:lnTo>
                  <a:pt x="184033" y="52408"/>
                </a:lnTo>
                <a:lnTo>
                  <a:pt x="145668" y="78613"/>
                </a:lnTo>
                <a:lnTo>
                  <a:pt x="110057" y="110058"/>
                </a:lnTo>
                <a:lnTo>
                  <a:pt x="78612" y="145669"/>
                </a:lnTo>
                <a:lnTo>
                  <a:pt x="52408" y="184034"/>
                </a:lnTo>
                <a:lnTo>
                  <a:pt x="31445" y="224654"/>
                </a:lnTo>
                <a:lnTo>
                  <a:pt x="15722" y="267028"/>
                </a:lnTo>
                <a:lnTo>
                  <a:pt x="5240" y="310654"/>
                </a:lnTo>
                <a:lnTo>
                  <a:pt x="0" y="355031"/>
                </a:lnTo>
                <a:lnTo>
                  <a:pt x="0" y="399659"/>
                </a:lnTo>
                <a:lnTo>
                  <a:pt x="5240" y="444036"/>
                </a:lnTo>
                <a:lnTo>
                  <a:pt x="15722" y="487662"/>
                </a:lnTo>
                <a:lnTo>
                  <a:pt x="31445" y="530035"/>
                </a:lnTo>
                <a:lnTo>
                  <a:pt x="52408" y="570656"/>
                </a:lnTo>
                <a:lnTo>
                  <a:pt x="78612" y="609021"/>
                </a:lnTo>
                <a:lnTo>
                  <a:pt x="110057" y="644632"/>
                </a:lnTo>
                <a:lnTo>
                  <a:pt x="145668" y="676077"/>
                </a:lnTo>
                <a:lnTo>
                  <a:pt x="184033" y="702281"/>
                </a:lnTo>
                <a:lnTo>
                  <a:pt x="224654" y="723244"/>
                </a:lnTo>
                <a:lnTo>
                  <a:pt x="267027" y="738967"/>
                </a:lnTo>
                <a:lnTo>
                  <a:pt x="310653" y="749449"/>
                </a:lnTo>
                <a:lnTo>
                  <a:pt x="355030" y="754689"/>
                </a:lnTo>
                <a:lnTo>
                  <a:pt x="399658" y="754689"/>
                </a:lnTo>
                <a:lnTo>
                  <a:pt x="444035" y="749449"/>
                </a:lnTo>
                <a:lnTo>
                  <a:pt x="487661" y="738967"/>
                </a:lnTo>
                <a:lnTo>
                  <a:pt x="530035" y="723244"/>
                </a:lnTo>
                <a:lnTo>
                  <a:pt x="570655" y="702281"/>
                </a:lnTo>
                <a:lnTo>
                  <a:pt x="609020" y="676077"/>
                </a:lnTo>
                <a:lnTo>
                  <a:pt x="644631" y="644632"/>
                </a:lnTo>
                <a:lnTo>
                  <a:pt x="676076" y="609021"/>
                </a:lnTo>
                <a:lnTo>
                  <a:pt x="702281" y="570656"/>
                </a:lnTo>
                <a:lnTo>
                  <a:pt x="723244" y="530035"/>
                </a:lnTo>
                <a:lnTo>
                  <a:pt x="738967" y="487662"/>
                </a:lnTo>
                <a:lnTo>
                  <a:pt x="749449" y="444036"/>
                </a:lnTo>
                <a:lnTo>
                  <a:pt x="754689" y="399659"/>
                </a:lnTo>
                <a:lnTo>
                  <a:pt x="754689" y="355031"/>
                </a:lnTo>
                <a:lnTo>
                  <a:pt x="749449" y="310654"/>
                </a:lnTo>
                <a:lnTo>
                  <a:pt x="738967" y="267028"/>
                </a:lnTo>
                <a:lnTo>
                  <a:pt x="723244" y="224654"/>
                </a:lnTo>
                <a:lnTo>
                  <a:pt x="702281" y="184034"/>
                </a:lnTo>
                <a:lnTo>
                  <a:pt x="676076" y="145669"/>
                </a:lnTo>
                <a:lnTo>
                  <a:pt x="644631" y="110058"/>
                </a:lnTo>
                <a:lnTo>
                  <a:pt x="609020" y="78613"/>
                </a:lnTo>
                <a:lnTo>
                  <a:pt x="570655" y="52408"/>
                </a:lnTo>
                <a:lnTo>
                  <a:pt x="530035" y="31445"/>
                </a:lnTo>
                <a:lnTo>
                  <a:pt x="487661" y="15722"/>
                </a:lnTo>
                <a:lnTo>
                  <a:pt x="444035" y="5240"/>
                </a:lnTo>
                <a:lnTo>
                  <a:pt x="399658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825675" y="3918290"/>
            <a:ext cx="53340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15031" y="4749010"/>
            <a:ext cx="755015" cy="755015"/>
          </a:xfrm>
          <a:custGeom>
            <a:avLst/>
            <a:gdLst/>
            <a:ahLst/>
            <a:cxnLst/>
            <a:rect l="l" t="t" r="r" b="b"/>
            <a:pathLst>
              <a:path w="755015" h="755014">
                <a:moveTo>
                  <a:pt x="399658" y="0"/>
                </a:moveTo>
                <a:lnTo>
                  <a:pt x="355030" y="0"/>
                </a:lnTo>
                <a:lnTo>
                  <a:pt x="310653" y="5240"/>
                </a:lnTo>
                <a:lnTo>
                  <a:pt x="267027" y="15722"/>
                </a:lnTo>
                <a:lnTo>
                  <a:pt x="224654" y="31445"/>
                </a:lnTo>
                <a:lnTo>
                  <a:pt x="184033" y="52408"/>
                </a:lnTo>
                <a:lnTo>
                  <a:pt x="145668" y="78612"/>
                </a:lnTo>
                <a:lnTo>
                  <a:pt x="110057" y="110057"/>
                </a:lnTo>
                <a:lnTo>
                  <a:pt x="78612" y="145668"/>
                </a:lnTo>
                <a:lnTo>
                  <a:pt x="52408" y="184033"/>
                </a:lnTo>
                <a:lnTo>
                  <a:pt x="31445" y="224654"/>
                </a:lnTo>
                <a:lnTo>
                  <a:pt x="15722" y="267027"/>
                </a:lnTo>
                <a:lnTo>
                  <a:pt x="5240" y="310653"/>
                </a:lnTo>
                <a:lnTo>
                  <a:pt x="0" y="355030"/>
                </a:lnTo>
                <a:lnTo>
                  <a:pt x="0" y="399658"/>
                </a:lnTo>
                <a:lnTo>
                  <a:pt x="5240" y="444035"/>
                </a:lnTo>
                <a:lnTo>
                  <a:pt x="15722" y="487661"/>
                </a:lnTo>
                <a:lnTo>
                  <a:pt x="31445" y="530035"/>
                </a:lnTo>
                <a:lnTo>
                  <a:pt x="52408" y="570655"/>
                </a:lnTo>
                <a:lnTo>
                  <a:pt x="78612" y="609020"/>
                </a:lnTo>
                <a:lnTo>
                  <a:pt x="110057" y="644631"/>
                </a:lnTo>
                <a:lnTo>
                  <a:pt x="145668" y="676076"/>
                </a:lnTo>
                <a:lnTo>
                  <a:pt x="184033" y="702281"/>
                </a:lnTo>
                <a:lnTo>
                  <a:pt x="224654" y="723244"/>
                </a:lnTo>
                <a:lnTo>
                  <a:pt x="267027" y="738967"/>
                </a:lnTo>
                <a:lnTo>
                  <a:pt x="310653" y="749449"/>
                </a:lnTo>
                <a:lnTo>
                  <a:pt x="355030" y="754689"/>
                </a:lnTo>
                <a:lnTo>
                  <a:pt x="399658" y="754689"/>
                </a:lnTo>
                <a:lnTo>
                  <a:pt x="444035" y="749449"/>
                </a:lnTo>
                <a:lnTo>
                  <a:pt x="487661" y="738967"/>
                </a:lnTo>
                <a:lnTo>
                  <a:pt x="530035" y="723244"/>
                </a:lnTo>
                <a:lnTo>
                  <a:pt x="570655" y="702281"/>
                </a:lnTo>
                <a:lnTo>
                  <a:pt x="609020" y="676076"/>
                </a:lnTo>
                <a:lnTo>
                  <a:pt x="644631" y="644631"/>
                </a:lnTo>
                <a:lnTo>
                  <a:pt x="676076" y="609020"/>
                </a:lnTo>
                <a:lnTo>
                  <a:pt x="702281" y="570655"/>
                </a:lnTo>
                <a:lnTo>
                  <a:pt x="723244" y="530035"/>
                </a:lnTo>
                <a:lnTo>
                  <a:pt x="738967" y="487661"/>
                </a:lnTo>
                <a:lnTo>
                  <a:pt x="749449" y="444035"/>
                </a:lnTo>
                <a:lnTo>
                  <a:pt x="754689" y="399658"/>
                </a:lnTo>
                <a:lnTo>
                  <a:pt x="754689" y="355030"/>
                </a:lnTo>
                <a:lnTo>
                  <a:pt x="749449" y="310653"/>
                </a:lnTo>
                <a:lnTo>
                  <a:pt x="738967" y="267027"/>
                </a:lnTo>
                <a:lnTo>
                  <a:pt x="723244" y="224654"/>
                </a:lnTo>
                <a:lnTo>
                  <a:pt x="702281" y="184033"/>
                </a:lnTo>
                <a:lnTo>
                  <a:pt x="676076" y="145668"/>
                </a:lnTo>
                <a:lnTo>
                  <a:pt x="644631" y="110057"/>
                </a:lnTo>
                <a:lnTo>
                  <a:pt x="609020" y="78612"/>
                </a:lnTo>
                <a:lnTo>
                  <a:pt x="570655" y="52408"/>
                </a:lnTo>
                <a:lnTo>
                  <a:pt x="530035" y="31445"/>
                </a:lnTo>
                <a:lnTo>
                  <a:pt x="487661" y="15722"/>
                </a:lnTo>
                <a:lnTo>
                  <a:pt x="444035" y="5240"/>
                </a:lnTo>
                <a:lnTo>
                  <a:pt x="399658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896245" y="4803993"/>
            <a:ext cx="39243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07316" y="4845885"/>
            <a:ext cx="1651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SPLINTING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15031" y="2110472"/>
            <a:ext cx="755015" cy="755015"/>
          </a:xfrm>
          <a:custGeom>
            <a:avLst/>
            <a:gdLst/>
            <a:ahLst/>
            <a:cxnLst/>
            <a:rect l="l" t="t" r="r" b="b"/>
            <a:pathLst>
              <a:path w="755015" h="755014">
                <a:moveTo>
                  <a:pt x="399658" y="0"/>
                </a:moveTo>
                <a:lnTo>
                  <a:pt x="355030" y="0"/>
                </a:lnTo>
                <a:lnTo>
                  <a:pt x="310653" y="5240"/>
                </a:lnTo>
                <a:lnTo>
                  <a:pt x="267027" y="15722"/>
                </a:lnTo>
                <a:lnTo>
                  <a:pt x="224654" y="31445"/>
                </a:lnTo>
                <a:lnTo>
                  <a:pt x="184033" y="52408"/>
                </a:lnTo>
                <a:lnTo>
                  <a:pt x="145668" y="78613"/>
                </a:lnTo>
                <a:lnTo>
                  <a:pt x="110057" y="110058"/>
                </a:lnTo>
                <a:lnTo>
                  <a:pt x="78612" y="145669"/>
                </a:lnTo>
                <a:lnTo>
                  <a:pt x="52408" y="184034"/>
                </a:lnTo>
                <a:lnTo>
                  <a:pt x="31445" y="224654"/>
                </a:lnTo>
                <a:lnTo>
                  <a:pt x="15722" y="267028"/>
                </a:lnTo>
                <a:lnTo>
                  <a:pt x="5240" y="310654"/>
                </a:lnTo>
                <a:lnTo>
                  <a:pt x="0" y="355031"/>
                </a:lnTo>
                <a:lnTo>
                  <a:pt x="0" y="399659"/>
                </a:lnTo>
                <a:lnTo>
                  <a:pt x="5240" y="444036"/>
                </a:lnTo>
                <a:lnTo>
                  <a:pt x="15722" y="487662"/>
                </a:lnTo>
                <a:lnTo>
                  <a:pt x="31445" y="530035"/>
                </a:lnTo>
                <a:lnTo>
                  <a:pt x="52408" y="570655"/>
                </a:lnTo>
                <a:lnTo>
                  <a:pt x="78612" y="609020"/>
                </a:lnTo>
                <a:lnTo>
                  <a:pt x="110057" y="644630"/>
                </a:lnTo>
                <a:lnTo>
                  <a:pt x="145668" y="676076"/>
                </a:lnTo>
                <a:lnTo>
                  <a:pt x="184033" y="702280"/>
                </a:lnTo>
                <a:lnTo>
                  <a:pt x="224654" y="723244"/>
                </a:lnTo>
                <a:lnTo>
                  <a:pt x="267027" y="738966"/>
                </a:lnTo>
                <a:lnTo>
                  <a:pt x="310653" y="749448"/>
                </a:lnTo>
                <a:lnTo>
                  <a:pt x="355030" y="754689"/>
                </a:lnTo>
                <a:lnTo>
                  <a:pt x="399658" y="754689"/>
                </a:lnTo>
                <a:lnTo>
                  <a:pt x="444035" y="749448"/>
                </a:lnTo>
                <a:lnTo>
                  <a:pt x="487661" y="738966"/>
                </a:lnTo>
                <a:lnTo>
                  <a:pt x="530035" y="723244"/>
                </a:lnTo>
                <a:lnTo>
                  <a:pt x="570655" y="702280"/>
                </a:lnTo>
                <a:lnTo>
                  <a:pt x="609020" y="676076"/>
                </a:lnTo>
                <a:lnTo>
                  <a:pt x="644631" y="644630"/>
                </a:lnTo>
                <a:lnTo>
                  <a:pt x="676076" y="609020"/>
                </a:lnTo>
                <a:lnTo>
                  <a:pt x="702281" y="570655"/>
                </a:lnTo>
                <a:lnTo>
                  <a:pt x="723244" y="530035"/>
                </a:lnTo>
                <a:lnTo>
                  <a:pt x="738967" y="487662"/>
                </a:lnTo>
                <a:lnTo>
                  <a:pt x="749449" y="444036"/>
                </a:lnTo>
                <a:lnTo>
                  <a:pt x="754689" y="399659"/>
                </a:lnTo>
                <a:lnTo>
                  <a:pt x="754689" y="355031"/>
                </a:lnTo>
                <a:lnTo>
                  <a:pt x="749449" y="310654"/>
                </a:lnTo>
                <a:lnTo>
                  <a:pt x="738967" y="267028"/>
                </a:lnTo>
                <a:lnTo>
                  <a:pt x="723244" y="224654"/>
                </a:lnTo>
                <a:lnTo>
                  <a:pt x="702281" y="184034"/>
                </a:lnTo>
                <a:lnTo>
                  <a:pt x="676076" y="145669"/>
                </a:lnTo>
                <a:lnTo>
                  <a:pt x="644631" y="110058"/>
                </a:lnTo>
                <a:lnTo>
                  <a:pt x="609020" y="78613"/>
                </a:lnTo>
                <a:lnTo>
                  <a:pt x="570655" y="52408"/>
                </a:lnTo>
                <a:lnTo>
                  <a:pt x="530035" y="31445"/>
                </a:lnTo>
                <a:lnTo>
                  <a:pt x="487661" y="15722"/>
                </a:lnTo>
                <a:lnTo>
                  <a:pt x="444035" y="5240"/>
                </a:lnTo>
                <a:lnTo>
                  <a:pt x="399658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882107" y="1907925"/>
            <a:ext cx="421005" cy="176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970">
              <a:lnSpc>
                <a:spcPct val="142200"/>
              </a:lnSpc>
              <a:spcBef>
                <a:spcPts val="100"/>
              </a:spcBef>
            </a:pPr>
            <a:r>
              <a:rPr dirty="0" sz="4000">
                <a:solidFill>
                  <a:srgbClr val="FFFFFF"/>
                </a:solidFill>
                <a:latin typeface="Arial Black"/>
                <a:cs typeface="Arial Black"/>
              </a:rPr>
              <a:t>P  A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07316" y="2277212"/>
            <a:ext cx="7315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12427" y="1508645"/>
            <a:ext cx="40671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AFTER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LIFE-THREATENING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141" y="1550218"/>
            <a:ext cx="4467860" cy="4696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LIFE-THREATENING</a:t>
            </a:r>
            <a:endParaRPr sz="240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050"/>
              </a:spcBef>
              <a:tabLst>
                <a:tab pos="814705" algn="l"/>
              </a:tabLst>
            </a:pPr>
            <a:r>
              <a:rPr dirty="0" baseline="-13888" sz="6000">
                <a:solidFill>
                  <a:srgbClr val="FFFFFF"/>
                </a:solidFill>
                <a:latin typeface="Arial Black"/>
                <a:cs typeface="Arial Black"/>
              </a:rPr>
              <a:t>M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MASSIVE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endParaRPr sz="2400">
              <a:latin typeface="Arial"/>
              <a:cs typeface="Arial"/>
            </a:endParaRPr>
          </a:p>
          <a:p>
            <a:pPr marL="2691130">
              <a:lnSpc>
                <a:spcPts val="1814"/>
              </a:lnSpc>
              <a:spcBef>
                <a:spcPts val="430"/>
              </a:spcBef>
            </a:pPr>
            <a:r>
              <a:rPr dirty="0" sz="1600" b="1">
                <a:solidFill>
                  <a:srgbClr val="F2F2F2"/>
                </a:solidFill>
                <a:latin typeface="Arial"/>
                <a:cs typeface="Arial"/>
              </a:rPr>
              <a:t>#1</a:t>
            </a:r>
            <a:r>
              <a:rPr dirty="0" sz="1600" spc="-3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2F2F2"/>
                </a:solidFill>
                <a:latin typeface="Arial"/>
                <a:cs typeface="Arial"/>
              </a:rPr>
              <a:t>Priority</a:t>
            </a:r>
            <a:endParaRPr sz="1600">
              <a:latin typeface="Arial"/>
              <a:cs typeface="Arial"/>
            </a:endParaRPr>
          </a:p>
          <a:p>
            <a:pPr marL="73660">
              <a:lnSpc>
                <a:spcPts val="4695"/>
              </a:lnSpc>
              <a:tabLst>
                <a:tab pos="865505" algn="l"/>
              </a:tabLst>
            </a:pPr>
            <a:r>
              <a:rPr dirty="0" baseline="-11111" sz="6000">
                <a:solidFill>
                  <a:srgbClr val="FFFFFF"/>
                </a:solidFill>
                <a:latin typeface="Arial Black"/>
                <a:cs typeface="Arial Black"/>
              </a:rPr>
              <a:t>A	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AIRWAY</a:t>
            </a:r>
            <a:endParaRPr sz="240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  <a:spcBef>
                <a:spcPts val="1800"/>
              </a:spcBef>
              <a:tabLst>
                <a:tab pos="814705" algn="l"/>
              </a:tabLst>
            </a:pPr>
            <a:r>
              <a:rPr dirty="0" baseline="-13194" sz="6000">
                <a:solidFill>
                  <a:srgbClr val="FFFFFF"/>
                </a:solidFill>
                <a:latin typeface="Arial Black"/>
                <a:cs typeface="Arial Black"/>
              </a:rPr>
              <a:t>R	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RESPIRATION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Arial"/>
                <a:cs typeface="Arial"/>
              </a:rPr>
              <a:t>(Breathing)</a:t>
            </a:r>
            <a:endParaRPr sz="240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  <a:spcBef>
                <a:spcPts val="2145"/>
              </a:spcBef>
              <a:tabLst>
                <a:tab pos="822960" algn="l"/>
              </a:tabLst>
            </a:pPr>
            <a:r>
              <a:rPr dirty="0" baseline="-11111" sz="6000">
                <a:solidFill>
                  <a:srgbClr val="FFFFFF"/>
                </a:solidFill>
                <a:latin typeface="Arial Black"/>
                <a:cs typeface="Arial Black"/>
              </a:rPr>
              <a:t>C	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CIRCULATION</a:t>
            </a:r>
            <a:endParaRPr sz="2400">
              <a:latin typeface="Arial"/>
              <a:cs typeface="Arial"/>
            </a:endParaRPr>
          </a:p>
          <a:p>
            <a:pPr marL="865505" marR="1183640" indent="-792480">
              <a:lnSpc>
                <a:spcPct val="87500"/>
              </a:lnSpc>
              <a:spcBef>
                <a:spcPts val="1085"/>
              </a:spcBef>
              <a:tabLst>
                <a:tab pos="865505" algn="l"/>
              </a:tabLst>
            </a:pPr>
            <a:r>
              <a:rPr dirty="0" baseline="-31250" sz="6000">
                <a:solidFill>
                  <a:srgbClr val="FFFFFF"/>
                </a:solidFill>
                <a:latin typeface="Arial Black"/>
                <a:cs typeface="Arial Black"/>
              </a:rPr>
              <a:t>H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HYPOTHERMIA</a:t>
            </a:r>
            <a:r>
              <a:rPr dirty="0" sz="24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dirty="0" sz="2400" spc="-6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INJURIES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23585" y="1652907"/>
            <a:ext cx="0" cy="4770755"/>
          </a:xfrm>
          <a:custGeom>
            <a:avLst/>
            <a:gdLst/>
            <a:ahLst/>
            <a:cxnLst/>
            <a:rect l="l" t="t" r="r" b="b"/>
            <a:pathLst>
              <a:path w="0" h="4770755">
                <a:moveTo>
                  <a:pt x="0" y="0"/>
                </a:moveTo>
                <a:lnTo>
                  <a:pt x="0" y="4770285"/>
                </a:lnTo>
              </a:path>
            </a:pathLst>
          </a:custGeom>
          <a:ln w="38100">
            <a:solidFill>
              <a:srgbClr val="898989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8858" y="1499388"/>
            <a:ext cx="5445760" cy="4975860"/>
          </a:xfrm>
          <a:custGeom>
            <a:avLst/>
            <a:gdLst/>
            <a:ahLst/>
            <a:cxnLst/>
            <a:rect l="l" t="t" r="r" b="b"/>
            <a:pathLst>
              <a:path w="5445760" h="4975860">
                <a:moveTo>
                  <a:pt x="5445627" y="0"/>
                </a:moveTo>
                <a:lnTo>
                  <a:pt x="0" y="0"/>
                </a:lnTo>
                <a:lnTo>
                  <a:pt x="0" y="4975279"/>
                </a:lnTo>
                <a:lnTo>
                  <a:pt x="5445627" y="4975279"/>
                </a:lnTo>
                <a:lnTo>
                  <a:pt x="5445627" y="0"/>
                </a:lnTo>
                <a:close/>
              </a:path>
            </a:pathLst>
          </a:custGeom>
          <a:solidFill>
            <a:srgbClr val="2E333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707316" y="3982923"/>
            <a:ext cx="1414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WOUNDS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51832" y="4699508"/>
            <a:ext cx="5445760" cy="1180465"/>
          </a:xfrm>
          <a:custGeom>
            <a:avLst/>
            <a:gdLst/>
            <a:ahLst/>
            <a:cxnLst/>
            <a:rect l="l" t="t" r="r" b="b"/>
            <a:pathLst>
              <a:path w="5445759" h="1180464">
                <a:moveTo>
                  <a:pt x="5445627" y="0"/>
                </a:moveTo>
                <a:lnTo>
                  <a:pt x="0" y="0"/>
                </a:lnTo>
                <a:lnTo>
                  <a:pt x="0" y="1180084"/>
                </a:lnTo>
                <a:lnTo>
                  <a:pt x="5445627" y="1180084"/>
                </a:lnTo>
                <a:lnTo>
                  <a:pt x="5445627" y="0"/>
                </a:lnTo>
                <a:close/>
              </a:path>
            </a:pathLst>
          </a:custGeom>
          <a:solidFill>
            <a:srgbClr val="2E333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318227" y="2009901"/>
            <a:ext cx="5445760" cy="1792605"/>
          </a:xfrm>
          <a:custGeom>
            <a:avLst/>
            <a:gdLst/>
            <a:ahLst/>
            <a:cxnLst/>
            <a:rect l="l" t="t" r="r" b="b"/>
            <a:pathLst>
              <a:path w="5445759" h="1792604">
                <a:moveTo>
                  <a:pt x="5445627" y="0"/>
                </a:moveTo>
                <a:lnTo>
                  <a:pt x="0" y="0"/>
                </a:lnTo>
                <a:lnTo>
                  <a:pt x="0" y="1792235"/>
                </a:lnTo>
                <a:lnTo>
                  <a:pt x="5445627" y="1792235"/>
                </a:lnTo>
                <a:lnTo>
                  <a:pt x="5445627" y="0"/>
                </a:lnTo>
                <a:close/>
              </a:path>
            </a:pathLst>
          </a:custGeom>
          <a:solidFill>
            <a:srgbClr val="2E333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1746053" y="6560678"/>
            <a:ext cx="16129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767171"/>
                </a:solidFill>
                <a:latin typeface="Arial MT"/>
                <a:cs typeface="Arial MT"/>
              </a:rPr>
              <a:t>4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98943" y="696925"/>
            <a:ext cx="4594225" cy="5689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50" spc="5">
                <a:solidFill>
                  <a:srgbClr val="000000"/>
                </a:solidFill>
              </a:rPr>
              <a:t>POTENTIAL</a:t>
            </a:r>
            <a:r>
              <a:rPr dirty="0" sz="3550" spc="-120">
                <a:solidFill>
                  <a:srgbClr val="000000"/>
                </a:solidFill>
              </a:rPr>
              <a:t> </a:t>
            </a:r>
            <a:r>
              <a:rPr dirty="0" sz="3550" spc="5">
                <a:solidFill>
                  <a:srgbClr val="000000"/>
                </a:solidFill>
              </a:rPr>
              <a:t>CAUSES</a:t>
            </a:r>
            <a:endParaRPr sz="3550"/>
          </a:p>
        </p:txBody>
      </p:sp>
      <p:sp>
        <p:nvSpPr>
          <p:cNvPr id="5" name="object 5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844377" y="3886822"/>
            <a:ext cx="151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THERMAL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5069" y="5499083"/>
            <a:ext cx="16344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CHEMICAL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4185" y="2250301"/>
            <a:ext cx="1955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ELECTRICAL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468" y="4198415"/>
            <a:ext cx="18376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FIREFIGHTS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8461" y="4198415"/>
            <a:ext cx="1583055" cy="103378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algn="just" marL="12700" marR="5080" indent="75565">
              <a:lnSpc>
                <a:spcPts val="2530"/>
              </a:lnSpc>
              <a:spcBef>
                <a:spcPts val="475"/>
              </a:spcBef>
            </a:pPr>
            <a:r>
              <a:rPr dirty="0" sz="2400" spc="-5" b="1">
                <a:latin typeface="Arial"/>
                <a:cs typeface="Arial"/>
              </a:rPr>
              <a:t>VEHICLE/ </a:t>
            </a:r>
            <a:r>
              <a:rPr dirty="0" sz="2400" spc="-65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AIRCRAFT  </a:t>
            </a:r>
            <a:r>
              <a:rPr dirty="0" sz="2400" b="1">
                <a:latin typeface="Arial"/>
                <a:cs typeface="Arial"/>
              </a:rPr>
              <a:t>CRASHES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8500" y="4198415"/>
            <a:ext cx="1804035" cy="661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EXPLOSION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145"/>
              </a:lnSpc>
            </a:pPr>
            <a:r>
              <a:rPr dirty="0" sz="1800" spc="-5">
                <a:latin typeface="Arial MT"/>
                <a:cs typeface="Arial MT"/>
              </a:rPr>
              <a:t>IED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/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VBIED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5583" y="1304710"/>
            <a:ext cx="9322435" cy="4817110"/>
            <a:chOff x="135583" y="1304710"/>
            <a:chExt cx="9322435" cy="48171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5058" y="1674298"/>
              <a:ext cx="3178605" cy="22998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583" y="1666963"/>
              <a:ext cx="3089531" cy="25085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5524" y="1309815"/>
              <a:ext cx="3001316" cy="265173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03955" y="1322172"/>
              <a:ext cx="436880" cy="4782185"/>
            </a:xfrm>
            <a:custGeom>
              <a:avLst/>
              <a:gdLst/>
              <a:ahLst/>
              <a:cxnLst/>
              <a:rect l="l" t="t" r="r" b="b"/>
              <a:pathLst>
                <a:path w="436879" h="4782185">
                  <a:moveTo>
                    <a:pt x="0" y="0"/>
                  </a:moveTo>
                  <a:lnTo>
                    <a:pt x="72216" y="18811"/>
                  </a:lnTo>
                  <a:lnTo>
                    <a:pt x="104458" y="41051"/>
                  </a:lnTo>
                  <a:lnTo>
                    <a:pt x="133343" y="70716"/>
                  </a:lnTo>
                  <a:lnTo>
                    <a:pt x="158287" y="106956"/>
                  </a:lnTo>
                  <a:lnTo>
                    <a:pt x="178706" y="148922"/>
                  </a:lnTo>
                  <a:lnTo>
                    <a:pt x="194014" y="195764"/>
                  </a:lnTo>
                  <a:lnTo>
                    <a:pt x="203628" y="246634"/>
                  </a:lnTo>
                  <a:lnTo>
                    <a:pt x="206963" y="300682"/>
                  </a:lnTo>
                  <a:lnTo>
                    <a:pt x="206963" y="1969449"/>
                  </a:lnTo>
                  <a:lnTo>
                    <a:pt x="436606" y="2391031"/>
                  </a:lnTo>
                  <a:lnTo>
                    <a:pt x="206963" y="2812614"/>
                  </a:lnTo>
                  <a:lnTo>
                    <a:pt x="206963" y="4481382"/>
                  </a:lnTo>
                  <a:lnTo>
                    <a:pt x="203628" y="4535431"/>
                  </a:lnTo>
                  <a:lnTo>
                    <a:pt x="194014" y="4586300"/>
                  </a:lnTo>
                  <a:lnTo>
                    <a:pt x="178706" y="4633143"/>
                  </a:lnTo>
                  <a:lnTo>
                    <a:pt x="158287" y="4675109"/>
                  </a:lnTo>
                  <a:lnTo>
                    <a:pt x="133343" y="4711348"/>
                  </a:lnTo>
                  <a:lnTo>
                    <a:pt x="104458" y="4741013"/>
                  </a:lnTo>
                  <a:lnTo>
                    <a:pt x="72216" y="4763254"/>
                  </a:lnTo>
                  <a:lnTo>
                    <a:pt x="37201" y="4777221"/>
                  </a:lnTo>
                  <a:lnTo>
                    <a:pt x="0" y="4782065"/>
                  </a:lnTo>
                </a:path>
              </a:pathLst>
            </a:custGeom>
            <a:ln w="34925">
              <a:solidFill>
                <a:srgbClr val="AFABAB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0069" y="2803128"/>
            <a:ext cx="728017" cy="108753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85232" y="4388573"/>
            <a:ext cx="898778" cy="112923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10061" y="1118082"/>
            <a:ext cx="949234" cy="110219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064484" y="6045215"/>
            <a:ext cx="43180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35898" y="6058985"/>
            <a:ext cx="77089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10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74508" y="6058985"/>
            <a:ext cx="319405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363" y="291105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Module</a:t>
            </a:r>
            <a:r>
              <a:rPr dirty="0" sz="1800" spc="-35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171"/>
                </a:solidFill>
                <a:latin typeface="Arial"/>
                <a:cs typeface="Arial"/>
              </a:rPr>
              <a:t>18:</a:t>
            </a:r>
            <a:r>
              <a:rPr dirty="0" sz="1800" spc="-40" b="1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67171"/>
                </a:solidFill>
                <a:latin typeface="Arial"/>
                <a:cs typeface="Arial"/>
              </a:rPr>
              <a:t>Burns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18124" y="728648"/>
            <a:ext cx="35566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000000"/>
                </a:solidFill>
              </a:rPr>
              <a:t>BURN</a:t>
            </a:r>
            <a:r>
              <a:rPr dirty="0" sz="3600" spc="-8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WOUNDS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273858" y="1786421"/>
            <a:ext cx="5955665" cy="23863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8000"/>
              </a:lnSpc>
              <a:spcBef>
                <a:spcPts val="155"/>
              </a:spcBef>
            </a:pPr>
            <a:r>
              <a:rPr dirty="0" sz="2400" b="1">
                <a:solidFill>
                  <a:srgbClr val="921928"/>
                </a:solidFill>
                <a:latin typeface="Arial"/>
                <a:cs typeface="Arial"/>
              </a:rPr>
              <a:t>BURN </a:t>
            </a:r>
            <a:r>
              <a:rPr dirty="0" sz="2400" spc="-5" b="1">
                <a:solidFill>
                  <a:srgbClr val="921928"/>
                </a:solidFill>
                <a:latin typeface="Arial"/>
                <a:cs typeface="Arial"/>
              </a:rPr>
              <a:t>WOUNDS </a:t>
            </a:r>
            <a:r>
              <a:rPr dirty="0" sz="2000">
                <a:latin typeface="Arial MT"/>
                <a:cs typeface="Arial MT"/>
              </a:rPr>
              <a:t>are an injury </a:t>
            </a:r>
            <a:r>
              <a:rPr dirty="0" sz="2000" spc="-5">
                <a:latin typeface="Arial MT"/>
                <a:cs typeface="Arial MT"/>
              </a:rPr>
              <a:t>to </a:t>
            </a:r>
            <a:r>
              <a:rPr dirty="0" sz="2000">
                <a:latin typeface="Arial MT"/>
                <a:cs typeface="Arial MT"/>
              </a:rPr>
              <a:t>skin or </a:t>
            </a:r>
            <a:r>
              <a:rPr dirty="0" sz="2000" spc="-5">
                <a:latin typeface="Arial MT"/>
                <a:cs typeface="Arial MT"/>
              </a:rPr>
              <a:t>other 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tissues </a:t>
            </a:r>
            <a:r>
              <a:rPr dirty="0" sz="2000">
                <a:latin typeface="Arial MT"/>
                <a:cs typeface="Arial MT"/>
              </a:rPr>
              <a:t>caused by </a:t>
            </a:r>
            <a:r>
              <a:rPr dirty="0" sz="2000" spc="-5">
                <a:latin typeface="Arial MT"/>
                <a:cs typeface="Arial MT"/>
              </a:rPr>
              <a:t>heat, </a:t>
            </a:r>
            <a:r>
              <a:rPr dirty="0" sz="2000" spc="-15">
                <a:latin typeface="Arial MT"/>
                <a:cs typeface="Arial MT"/>
              </a:rPr>
              <a:t>electricity, </a:t>
            </a:r>
            <a:r>
              <a:rPr dirty="0" sz="2000">
                <a:latin typeface="Arial MT"/>
                <a:cs typeface="Arial MT"/>
              </a:rPr>
              <a:t>or chemicals and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are present in </a:t>
            </a:r>
            <a:r>
              <a:rPr dirty="0" sz="2400" b="1">
                <a:latin typeface="Arial"/>
                <a:cs typeface="Arial"/>
              </a:rPr>
              <a:t>5% </a:t>
            </a:r>
            <a:r>
              <a:rPr dirty="0" sz="2400">
                <a:latin typeface="Arial MT"/>
                <a:cs typeface="Arial MT"/>
              </a:rPr>
              <a:t>to </a:t>
            </a:r>
            <a:r>
              <a:rPr dirty="0" sz="2400" spc="-5" b="1">
                <a:latin typeface="Arial"/>
                <a:cs typeface="Arial"/>
              </a:rPr>
              <a:t>15% </a:t>
            </a:r>
            <a:r>
              <a:rPr dirty="0" sz="2000">
                <a:latin typeface="Arial MT"/>
                <a:cs typeface="Arial MT"/>
              </a:rPr>
              <a:t>of combat </a:t>
            </a:r>
            <a:r>
              <a:rPr dirty="0" sz="2000" spc="-5">
                <a:latin typeface="Arial MT"/>
                <a:cs typeface="Arial MT"/>
              </a:rPr>
              <a:t>casualties 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5" b="1">
                <a:latin typeface="Arial"/>
                <a:cs typeface="Arial"/>
              </a:rPr>
              <a:t>Burn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patients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have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unique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management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challenges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5">
                <a:latin typeface="Arial MT"/>
                <a:cs typeface="Arial MT"/>
              </a:rPr>
              <a:t> considerations.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350"/>
              </a:lnSpc>
              <a:spcBef>
                <a:spcPts val="1130"/>
              </a:spcBef>
            </a:pPr>
            <a:r>
              <a:rPr dirty="0" sz="2000" spc="-5">
                <a:latin typeface="Arial MT"/>
                <a:cs typeface="Arial MT"/>
              </a:rPr>
              <a:t>The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combination</a:t>
            </a:r>
            <a:r>
              <a:rPr dirty="0" sz="2000">
                <a:latin typeface="Arial MT"/>
                <a:cs typeface="Arial MT"/>
              </a:rPr>
              <a:t> of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 spc="-5" b="1">
                <a:solidFill>
                  <a:srgbClr val="921928"/>
                </a:solidFill>
                <a:latin typeface="Arial"/>
                <a:cs typeface="Arial"/>
              </a:rPr>
              <a:t>burn</a:t>
            </a:r>
            <a:r>
              <a:rPr dirty="0" sz="200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000" spc="-5">
                <a:latin typeface="Arial MT"/>
                <a:cs typeface="Arial MT"/>
              </a:rPr>
              <a:t>and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5" b="1">
                <a:solidFill>
                  <a:srgbClr val="921928"/>
                </a:solidFill>
                <a:latin typeface="Arial"/>
                <a:cs typeface="Arial"/>
              </a:rPr>
              <a:t>non-burn injuries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50"/>
              </a:lnSpc>
            </a:pPr>
            <a:r>
              <a:rPr dirty="0" sz="2000" spc="-5">
                <a:latin typeface="Arial MT"/>
                <a:cs typeface="Arial MT"/>
              </a:rPr>
              <a:t>results </a:t>
            </a:r>
            <a:r>
              <a:rPr dirty="0" sz="2000">
                <a:latin typeface="Arial MT"/>
                <a:cs typeface="Arial MT"/>
              </a:rPr>
              <a:t>in a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synergistic </a:t>
            </a:r>
            <a:r>
              <a:rPr dirty="0" sz="2000">
                <a:latin typeface="Arial MT"/>
                <a:cs typeface="Arial MT"/>
              </a:rPr>
              <a:t>increase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 </a:t>
            </a:r>
            <a:r>
              <a:rPr dirty="0" sz="2000" spc="-5">
                <a:latin typeface="Arial MT"/>
                <a:cs typeface="Arial MT"/>
              </a:rPr>
              <a:t>mortality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3125" y="4510222"/>
            <a:ext cx="3007995" cy="10998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-5">
                <a:latin typeface="Arial MT"/>
                <a:cs typeface="Arial MT"/>
              </a:rPr>
              <a:t>The U.S. </a:t>
            </a:r>
            <a:r>
              <a:rPr dirty="0" sz="1800">
                <a:latin typeface="Arial MT"/>
                <a:cs typeface="Arial MT"/>
              </a:rPr>
              <a:t>Army </a:t>
            </a:r>
            <a:r>
              <a:rPr dirty="0" sz="1800" spc="-5">
                <a:latin typeface="Arial MT"/>
                <a:cs typeface="Arial MT"/>
              </a:rPr>
              <a:t>Institute </a:t>
            </a:r>
            <a:r>
              <a:rPr dirty="0" sz="1800">
                <a:latin typeface="Arial MT"/>
                <a:cs typeface="Arial MT"/>
              </a:rPr>
              <a:t>of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Surgical Research </a:t>
            </a:r>
            <a:r>
              <a:rPr dirty="0" sz="1800" spc="-5">
                <a:latin typeface="Arial MT"/>
                <a:cs typeface="Arial MT"/>
              </a:rPr>
              <a:t>(USAISR)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leads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burn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care</a:t>
            </a:r>
            <a:r>
              <a:rPr dirty="0" sz="1800" spc="-10">
                <a:latin typeface="Arial MT"/>
                <a:cs typeface="Arial MT"/>
              </a:rPr>
              <a:t> efforts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for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039"/>
              </a:lnSpc>
            </a:pPr>
            <a:r>
              <a:rPr dirty="0" sz="1800" spc="-5">
                <a:latin typeface="Arial MT"/>
                <a:cs typeface="Arial MT"/>
              </a:rPr>
              <a:t>U.S.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military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48622" y="4566028"/>
            <a:ext cx="114300" cy="1082040"/>
          </a:xfrm>
          <a:custGeom>
            <a:avLst/>
            <a:gdLst/>
            <a:ahLst/>
            <a:cxnLst/>
            <a:rect l="l" t="t" r="r" b="b"/>
            <a:pathLst>
              <a:path w="114300" h="1082039">
                <a:moveTo>
                  <a:pt x="0" y="1081874"/>
                </a:moveTo>
                <a:lnTo>
                  <a:pt x="0" y="0"/>
                </a:lnTo>
                <a:lnTo>
                  <a:pt x="114300" y="0"/>
                </a:lnTo>
                <a:lnTo>
                  <a:pt x="114300" y="1081874"/>
                </a:lnTo>
                <a:lnTo>
                  <a:pt x="0" y="108187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32668" y="4566028"/>
            <a:ext cx="114300" cy="1082040"/>
          </a:xfrm>
          <a:custGeom>
            <a:avLst/>
            <a:gdLst/>
            <a:ahLst/>
            <a:cxnLst/>
            <a:rect l="l" t="t" r="r" b="b"/>
            <a:pathLst>
              <a:path w="114300" h="1082039">
                <a:moveTo>
                  <a:pt x="0" y="1081874"/>
                </a:moveTo>
                <a:lnTo>
                  <a:pt x="0" y="0"/>
                </a:lnTo>
                <a:lnTo>
                  <a:pt x="114300" y="0"/>
                </a:lnTo>
                <a:lnTo>
                  <a:pt x="114300" y="1081874"/>
                </a:lnTo>
                <a:lnTo>
                  <a:pt x="0" y="108187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301451" y="4510222"/>
            <a:ext cx="2872740" cy="10998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-5">
                <a:latin typeface="Arial MT"/>
                <a:cs typeface="Arial MT"/>
              </a:rPr>
              <a:t>Significant advancements </a:t>
            </a:r>
            <a:r>
              <a:rPr dirty="0" sz="1800">
                <a:latin typeface="Arial MT"/>
                <a:cs typeface="Arial MT"/>
              </a:rPr>
              <a:t>in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 </a:t>
            </a:r>
            <a:r>
              <a:rPr dirty="0" sz="1800">
                <a:latin typeface="Arial MT"/>
                <a:cs typeface="Arial MT"/>
              </a:rPr>
              <a:t>care of burn </a:t>
            </a:r>
            <a:r>
              <a:rPr dirty="0" sz="1800" spc="-5">
                <a:latin typeface="Arial MT"/>
                <a:cs typeface="Arial MT"/>
              </a:rPr>
              <a:t>casualties </a:t>
            </a:r>
            <a:r>
              <a:rPr dirty="0" sz="1800">
                <a:latin typeface="Arial MT"/>
                <a:cs typeface="Arial MT"/>
              </a:rPr>
              <a:t> have been made in recent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conflicts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942" y="4003468"/>
            <a:ext cx="2761420" cy="196391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3367" y="1777164"/>
            <a:ext cx="2755995" cy="199646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064484" y="6045215"/>
            <a:ext cx="43180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5898" y="6058985"/>
            <a:ext cx="77089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10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74508" y="6058985"/>
            <a:ext cx="319405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Module</a:t>
            </a:r>
            <a:r>
              <a:rPr dirty="0" spc="-35"/>
              <a:t> </a:t>
            </a:r>
            <a:r>
              <a:rPr dirty="0"/>
              <a:t>18:</a:t>
            </a:r>
            <a:r>
              <a:rPr dirty="0" spc="-40"/>
              <a:t> </a:t>
            </a:r>
            <a:r>
              <a:rPr dirty="0" spc="-5"/>
              <a:t>Burns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77964" y="716291"/>
            <a:ext cx="52743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921928"/>
                </a:solidFill>
                <a:latin typeface="Arial"/>
                <a:cs typeface="Arial"/>
              </a:rPr>
              <a:t>FOLLOW</a:t>
            </a:r>
            <a:r>
              <a:rPr dirty="0" sz="3600" spc="-4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MARCH</a:t>
            </a:r>
            <a:r>
              <a:rPr dirty="0" sz="3600" spc="-40" b="1">
                <a:latin typeface="Arial"/>
                <a:cs typeface="Arial"/>
              </a:rPr>
              <a:t> </a:t>
            </a:r>
            <a:r>
              <a:rPr dirty="0" sz="3600" spc="-120" b="1">
                <a:latin typeface="Arial"/>
                <a:cs typeface="Arial"/>
              </a:rPr>
              <a:t>PAWS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3263" y="2169374"/>
            <a:ext cx="114300" cy="477520"/>
          </a:xfrm>
          <a:custGeom>
            <a:avLst/>
            <a:gdLst/>
            <a:ahLst/>
            <a:cxnLst/>
            <a:rect l="l" t="t" r="r" b="b"/>
            <a:pathLst>
              <a:path w="114300" h="477519">
                <a:moveTo>
                  <a:pt x="0" y="477518"/>
                </a:moveTo>
                <a:lnTo>
                  <a:pt x="0" y="0"/>
                </a:lnTo>
                <a:lnTo>
                  <a:pt x="114300" y="0"/>
                </a:lnTo>
                <a:lnTo>
                  <a:pt x="114300" y="477518"/>
                </a:lnTo>
                <a:lnTo>
                  <a:pt x="0" y="477518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59942" y="2120772"/>
            <a:ext cx="4409440" cy="1887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Address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ALL</a:t>
            </a:r>
            <a:r>
              <a:rPr dirty="0" sz="1800" spc="-4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OTHER </a:t>
            </a:r>
            <a:r>
              <a:rPr dirty="0" sz="1800" spc="-5" b="1">
                <a:latin typeface="Arial"/>
                <a:cs typeface="Arial"/>
              </a:rPr>
              <a:t>life-threatening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dirty="0" sz="1800">
                <a:latin typeface="Arial MT"/>
                <a:cs typeface="Arial MT"/>
              </a:rPr>
              <a:t>injuries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using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MARCH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5">
                <a:latin typeface="Arial MT"/>
                <a:cs typeface="Arial MT"/>
              </a:rPr>
              <a:t>PAWS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sequence</a:t>
            </a:r>
            <a:endParaRPr sz="1800">
              <a:latin typeface="Arial MT"/>
              <a:cs typeface="Arial MT"/>
            </a:endParaRPr>
          </a:p>
          <a:p>
            <a:pPr marL="12700" marR="360680">
              <a:lnSpc>
                <a:spcPts val="2100"/>
              </a:lnSpc>
              <a:spcBef>
                <a:spcPts val="1060"/>
              </a:spcBef>
            </a:pPr>
            <a:r>
              <a:rPr dirty="0" sz="1800">
                <a:latin typeface="Arial MT"/>
                <a:cs typeface="Arial MT"/>
              </a:rPr>
              <a:t>All </a:t>
            </a:r>
            <a:r>
              <a:rPr dirty="0" sz="1800" spc="-5">
                <a:latin typeface="Arial MT"/>
                <a:cs typeface="Arial MT"/>
              </a:rPr>
              <a:t>trauma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treatments </a:t>
            </a:r>
            <a:r>
              <a:rPr dirty="0" sz="1800">
                <a:latin typeface="Arial MT"/>
                <a:cs typeface="Arial MT"/>
              </a:rPr>
              <a:t>can be </a:t>
            </a:r>
            <a:r>
              <a:rPr dirty="0" sz="1800" spc="-5">
                <a:latin typeface="Arial MT"/>
                <a:cs typeface="Arial MT"/>
              </a:rPr>
              <a:t>performed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through</a:t>
            </a:r>
            <a:r>
              <a:rPr dirty="0" sz="1800">
                <a:latin typeface="Arial MT"/>
                <a:cs typeface="Arial MT"/>
              </a:rPr>
              <a:t> burned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skin</a:t>
            </a:r>
            <a:endParaRPr sz="1800">
              <a:latin typeface="Arial MT"/>
              <a:cs typeface="Arial MT"/>
            </a:endParaRPr>
          </a:p>
          <a:p>
            <a:pPr marL="12700" marR="296545">
              <a:lnSpc>
                <a:spcPts val="2100"/>
              </a:lnSpc>
              <a:spcBef>
                <a:spcPts val="1000"/>
              </a:spcBef>
            </a:pPr>
            <a:r>
              <a:rPr dirty="0" sz="1800">
                <a:latin typeface="Arial MT"/>
                <a:cs typeface="Arial MT"/>
              </a:rPr>
              <a:t>Burn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wounds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distracting,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are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unlikely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to</a:t>
            </a:r>
            <a:r>
              <a:rPr dirty="0" sz="1800">
                <a:latin typeface="Arial MT"/>
                <a:cs typeface="Arial MT"/>
              </a:rPr>
              <a:t> lead</a:t>
            </a:r>
            <a:r>
              <a:rPr dirty="0" sz="1800" spc="-5">
                <a:latin typeface="Arial MT"/>
                <a:cs typeface="Arial MT"/>
              </a:rPr>
              <a:t> to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immediate death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83263" y="2843974"/>
            <a:ext cx="114300" cy="477520"/>
          </a:xfrm>
          <a:custGeom>
            <a:avLst/>
            <a:gdLst/>
            <a:ahLst/>
            <a:cxnLst/>
            <a:rect l="l" t="t" r="r" b="b"/>
            <a:pathLst>
              <a:path w="114300" h="477520">
                <a:moveTo>
                  <a:pt x="0" y="477518"/>
                </a:moveTo>
                <a:lnTo>
                  <a:pt x="0" y="0"/>
                </a:lnTo>
                <a:lnTo>
                  <a:pt x="114300" y="0"/>
                </a:lnTo>
                <a:lnTo>
                  <a:pt x="114300" y="477518"/>
                </a:lnTo>
                <a:lnTo>
                  <a:pt x="0" y="477518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94" y="4523745"/>
            <a:ext cx="4739640" cy="833755"/>
          </a:xfrm>
          <a:custGeom>
            <a:avLst/>
            <a:gdLst/>
            <a:ahLst/>
            <a:cxnLst/>
            <a:rect l="l" t="t" r="r" b="b"/>
            <a:pathLst>
              <a:path w="4739640" h="833754">
                <a:moveTo>
                  <a:pt x="4643610" y="0"/>
                </a:moveTo>
                <a:lnTo>
                  <a:pt x="95680" y="0"/>
                </a:lnTo>
                <a:lnTo>
                  <a:pt x="58437" y="7518"/>
                </a:lnTo>
                <a:lnTo>
                  <a:pt x="28023" y="28023"/>
                </a:lnTo>
                <a:lnTo>
                  <a:pt x="7518" y="58437"/>
                </a:lnTo>
                <a:lnTo>
                  <a:pt x="0" y="95680"/>
                </a:lnTo>
                <a:lnTo>
                  <a:pt x="0" y="737697"/>
                </a:lnTo>
                <a:lnTo>
                  <a:pt x="7518" y="774939"/>
                </a:lnTo>
                <a:lnTo>
                  <a:pt x="28023" y="805352"/>
                </a:lnTo>
                <a:lnTo>
                  <a:pt x="58437" y="825857"/>
                </a:lnTo>
                <a:lnTo>
                  <a:pt x="95680" y="833376"/>
                </a:lnTo>
                <a:lnTo>
                  <a:pt x="4643610" y="833376"/>
                </a:lnTo>
                <a:lnTo>
                  <a:pt x="4680853" y="825857"/>
                </a:lnTo>
                <a:lnTo>
                  <a:pt x="4711266" y="805352"/>
                </a:lnTo>
                <a:lnTo>
                  <a:pt x="4731771" y="774939"/>
                </a:lnTo>
                <a:lnTo>
                  <a:pt x="4739290" y="737697"/>
                </a:lnTo>
                <a:lnTo>
                  <a:pt x="4739290" y="95680"/>
                </a:lnTo>
                <a:lnTo>
                  <a:pt x="4731771" y="58437"/>
                </a:lnTo>
                <a:lnTo>
                  <a:pt x="4711266" y="28023"/>
                </a:lnTo>
                <a:lnTo>
                  <a:pt x="4680853" y="7518"/>
                </a:lnTo>
                <a:lnTo>
                  <a:pt x="4643610" y="0"/>
                </a:lnTo>
                <a:close/>
              </a:path>
            </a:pathLst>
          </a:custGeom>
          <a:solidFill>
            <a:srgbClr val="FFF4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121900" y="4711348"/>
            <a:ext cx="3639820" cy="47625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395"/>
              </a:spcBef>
            </a:pPr>
            <a:r>
              <a:rPr dirty="0" sz="1600" b="1">
                <a:latin typeface="Arial"/>
                <a:cs typeface="Arial"/>
              </a:rPr>
              <a:t>REMEMBER: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9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burned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trauma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casualty </a:t>
            </a:r>
            <a:r>
              <a:rPr dirty="0" sz="1600" spc="-4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is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 </a:t>
            </a:r>
            <a:r>
              <a:rPr dirty="0" sz="1600" spc="-5">
                <a:latin typeface="Arial MT"/>
                <a:cs typeface="Arial MT"/>
              </a:rPr>
              <a:t>trauma</a:t>
            </a:r>
            <a:r>
              <a:rPr dirty="0" sz="160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casualty first!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7371" y="4720174"/>
            <a:ext cx="478253" cy="41636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383263" y="3535636"/>
            <a:ext cx="114300" cy="477520"/>
          </a:xfrm>
          <a:custGeom>
            <a:avLst/>
            <a:gdLst/>
            <a:ahLst/>
            <a:cxnLst/>
            <a:rect l="l" t="t" r="r" b="b"/>
            <a:pathLst>
              <a:path w="114300" h="477520">
                <a:moveTo>
                  <a:pt x="0" y="477518"/>
                </a:moveTo>
                <a:lnTo>
                  <a:pt x="0" y="0"/>
                </a:lnTo>
                <a:lnTo>
                  <a:pt x="114300" y="0"/>
                </a:lnTo>
                <a:lnTo>
                  <a:pt x="114300" y="477518"/>
                </a:lnTo>
                <a:lnTo>
                  <a:pt x="0" y="477518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5534" y="1875692"/>
            <a:ext cx="4217070" cy="350373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129494" y="5394625"/>
            <a:ext cx="3736975" cy="833119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dirty="0" sz="1800">
                <a:latin typeface="Arial MT"/>
                <a:cs typeface="Arial MT"/>
              </a:rPr>
              <a:t>Depending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source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burn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special </a:t>
            </a:r>
            <a:r>
              <a:rPr dirty="0" sz="1800" spc="-5">
                <a:latin typeface="Arial MT"/>
                <a:cs typeface="Arial MT"/>
              </a:rPr>
              <a:t>consideration </a:t>
            </a:r>
            <a:r>
              <a:rPr dirty="0" sz="1800">
                <a:latin typeface="Arial MT"/>
                <a:cs typeface="Arial MT"/>
              </a:rPr>
              <a:t>must be </a:t>
            </a:r>
            <a:r>
              <a:rPr dirty="0" sz="1800" spc="-5">
                <a:latin typeface="Arial MT"/>
                <a:cs typeface="Arial MT"/>
              </a:rPr>
              <a:t>taken </a:t>
            </a:r>
            <a:r>
              <a:rPr dirty="0" sz="1800">
                <a:latin typeface="Arial MT"/>
                <a:cs typeface="Arial MT"/>
              </a:rPr>
              <a:t> when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providing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care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64484" y="6045215"/>
            <a:ext cx="43180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5898" y="6058985"/>
            <a:ext cx="77089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10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74508" y="6058985"/>
            <a:ext cx="319405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Module</a:t>
            </a:r>
            <a:r>
              <a:rPr dirty="0" spc="-35"/>
              <a:t> </a:t>
            </a:r>
            <a:r>
              <a:rPr dirty="0"/>
              <a:t>18:</a:t>
            </a:r>
            <a:r>
              <a:rPr dirty="0" spc="-40"/>
              <a:t> </a:t>
            </a:r>
            <a:r>
              <a:rPr dirty="0" spc="-5"/>
              <a:t>Burns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14198" y="725370"/>
            <a:ext cx="2642870" cy="59690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 marR="5080" indent="575945">
              <a:lnSpc>
                <a:spcPts val="2080"/>
              </a:lnSpc>
              <a:spcBef>
                <a:spcPts val="450"/>
              </a:spcBef>
            </a:pPr>
            <a:r>
              <a:rPr dirty="0" sz="2000" spc="5" b="1">
                <a:latin typeface="Arial"/>
                <a:cs typeface="Arial"/>
              </a:rPr>
              <a:t>IN </a:t>
            </a:r>
            <a:r>
              <a:rPr dirty="0" sz="2000" spc="10" b="1">
                <a:latin typeface="Arial"/>
                <a:cs typeface="Arial"/>
              </a:rPr>
              <a:t>CASE </a:t>
            </a:r>
            <a:r>
              <a:rPr dirty="0" sz="2000" spc="5" b="1">
                <a:latin typeface="Arial"/>
                <a:cs typeface="Arial"/>
              </a:rPr>
              <a:t>OF 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921928"/>
                </a:solidFill>
                <a:latin typeface="Arial"/>
                <a:cs typeface="Arial"/>
              </a:rPr>
              <a:t>ELECTRICAL</a:t>
            </a:r>
            <a:r>
              <a:rPr dirty="0" sz="2000" spc="-7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INJURY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0385" y="5985252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359999" y="0"/>
                </a:moveTo>
                <a:lnTo>
                  <a:pt x="314034" y="2928"/>
                </a:lnTo>
                <a:lnTo>
                  <a:pt x="268676" y="11715"/>
                </a:lnTo>
                <a:lnTo>
                  <a:pt x="224531" y="26360"/>
                </a:lnTo>
                <a:lnTo>
                  <a:pt x="182205" y="46862"/>
                </a:lnTo>
                <a:lnTo>
                  <a:pt x="142306" y="73223"/>
                </a:lnTo>
                <a:lnTo>
                  <a:pt x="105440" y="105441"/>
                </a:lnTo>
                <a:lnTo>
                  <a:pt x="73222" y="142307"/>
                </a:lnTo>
                <a:lnTo>
                  <a:pt x="46862" y="182206"/>
                </a:lnTo>
                <a:lnTo>
                  <a:pt x="26360" y="224531"/>
                </a:lnTo>
                <a:lnTo>
                  <a:pt x="11715" y="268676"/>
                </a:lnTo>
                <a:lnTo>
                  <a:pt x="2928" y="314035"/>
                </a:lnTo>
                <a:lnTo>
                  <a:pt x="0" y="359999"/>
                </a:lnTo>
                <a:lnTo>
                  <a:pt x="2928" y="405964"/>
                </a:lnTo>
                <a:lnTo>
                  <a:pt x="11715" y="451323"/>
                </a:lnTo>
                <a:lnTo>
                  <a:pt x="26360" y="495468"/>
                </a:lnTo>
                <a:lnTo>
                  <a:pt x="46862" y="537793"/>
                </a:lnTo>
                <a:lnTo>
                  <a:pt x="73222" y="577692"/>
                </a:lnTo>
                <a:lnTo>
                  <a:pt x="105440" y="614558"/>
                </a:lnTo>
                <a:lnTo>
                  <a:pt x="142306" y="646776"/>
                </a:lnTo>
                <a:lnTo>
                  <a:pt x="182205" y="673137"/>
                </a:lnTo>
                <a:lnTo>
                  <a:pt x="224531" y="693639"/>
                </a:lnTo>
                <a:lnTo>
                  <a:pt x="268676" y="708284"/>
                </a:lnTo>
                <a:lnTo>
                  <a:pt x="314034" y="717071"/>
                </a:lnTo>
                <a:lnTo>
                  <a:pt x="359999" y="719999"/>
                </a:lnTo>
                <a:lnTo>
                  <a:pt x="405964" y="717071"/>
                </a:lnTo>
                <a:lnTo>
                  <a:pt x="451322" y="708284"/>
                </a:lnTo>
                <a:lnTo>
                  <a:pt x="495468" y="693639"/>
                </a:lnTo>
                <a:lnTo>
                  <a:pt x="537793" y="673137"/>
                </a:lnTo>
                <a:lnTo>
                  <a:pt x="577692" y="646776"/>
                </a:lnTo>
                <a:lnTo>
                  <a:pt x="614558" y="614558"/>
                </a:lnTo>
                <a:lnTo>
                  <a:pt x="646776" y="577692"/>
                </a:lnTo>
                <a:lnTo>
                  <a:pt x="673137" y="537793"/>
                </a:lnTo>
                <a:lnTo>
                  <a:pt x="693639" y="495468"/>
                </a:lnTo>
                <a:lnTo>
                  <a:pt x="708284" y="451323"/>
                </a:lnTo>
                <a:lnTo>
                  <a:pt x="717071" y="405964"/>
                </a:lnTo>
                <a:lnTo>
                  <a:pt x="720000" y="359999"/>
                </a:lnTo>
                <a:lnTo>
                  <a:pt x="717071" y="314035"/>
                </a:lnTo>
                <a:lnTo>
                  <a:pt x="708284" y="268676"/>
                </a:lnTo>
                <a:lnTo>
                  <a:pt x="693639" y="224531"/>
                </a:lnTo>
                <a:lnTo>
                  <a:pt x="673137" y="182206"/>
                </a:lnTo>
                <a:lnTo>
                  <a:pt x="646776" y="142307"/>
                </a:lnTo>
                <a:lnTo>
                  <a:pt x="614558" y="105441"/>
                </a:lnTo>
                <a:lnTo>
                  <a:pt x="577692" y="73223"/>
                </a:lnTo>
                <a:lnTo>
                  <a:pt x="537793" y="46862"/>
                </a:lnTo>
                <a:lnTo>
                  <a:pt x="495468" y="26360"/>
                </a:lnTo>
                <a:lnTo>
                  <a:pt x="451322" y="11715"/>
                </a:lnTo>
                <a:lnTo>
                  <a:pt x="405964" y="2928"/>
                </a:lnTo>
                <a:lnTo>
                  <a:pt x="3599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07207" y="2612467"/>
            <a:ext cx="4752975" cy="1744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Secure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power,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possible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 MT"/>
              <a:cs typeface="Arial MT"/>
            </a:endParaRPr>
          </a:p>
          <a:p>
            <a:pPr marL="12700" marR="5080">
              <a:lnSpc>
                <a:spcPts val="1900"/>
              </a:lnSpc>
              <a:spcBef>
                <a:spcPts val="5"/>
              </a:spcBef>
            </a:pPr>
            <a:r>
              <a:rPr dirty="0" sz="1800" spc="-5">
                <a:latin typeface="Arial MT"/>
                <a:cs typeface="Arial MT"/>
              </a:rPr>
              <a:t>Otherwise, </a:t>
            </a:r>
            <a:r>
              <a:rPr dirty="0" sz="1800" b="1">
                <a:latin typeface="Arial"/>
                <a:cs typeface="Arial"/>
              </a:rPr>
              <a:t>remove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the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casualty from the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electrical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source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using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nonconductive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object,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such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wooden </a:t>
            </a:r>
            <a:r>
              <a:rPr dirty="0" sz="1800" spc="-5">
                <a:latin typeface="Arial MT"/>
                <a:cs typeface="Arial MT"/>
              </a:rPr>
              <a:t>stick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dirty="0" sz="1800" spc="-5" b="1">
                <a:latin typeface="Arial"/>
                <a:cs typeface="Arial"/>
              </a:rPr>
              <a:t>Move </a:t>
            </a:r>
            <a:r>
              <a:rPr dirty="0" sz="1800" spc="-5">
                <a:latin typeface="Arial MT"/>
                <a:cs typeface="Arial MT"/>
              </a:rPr>
              <a:t>the casualty to </a:t>
            </a:r>
            <a:r>
              <a:rPr dirty="0" sz="1800">
                <a:latin typeface="Arial MT"/>
                <a:cs typeface="Arial MT"/>
              </a:rPr>
              <a:t>a </a:t>
            </a:r>
            <a:r>
              <a:rPr dirty="0" sz="1800" spc="-5">
                <a:latin typeface="Arial MT"/>
                <a:cs typeface="Arial MT"/>
              </a:rPr>
              <a:t>safe </a:t>
            </a:r>
            <a:r>
              <a:rPr dirty="0" sz="1800">
                <a:latin typeface="Arial MT"/>
                <a:cs typeface="Arial MT"/>
              </a:rPr>
              <a:t>place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44979" y="3143283"/>
            <a:ext cx="114300" cy="696595"/>
          </a:xfrm>
          <a:custGeom>
            <a:avLst/>
            <a:gdLst/>
            <a:ahLst/>
            <a:cxnLst/>
            <a:rect l="l" t="t" r="r" b="b"/>
            <a:pathLst>
              <a:path w="114300" h="696595">
                <a:moveTo>
                  <a:pt x="0" y="696399"/>
                </a:moveTo>
                <a:lnTo>
                  <a:pt x="0" y="0"/>
                </a:lnTo>
                <a:lnTo>
                  <a:pt x="114300" y="0"/>
                </a:lnTo>
                <a:lnTo>
                  <a:pt x="114300" y="696399"/>
                </a:lnTo>
                <a:lnTo>
                  <a:pt x="0" y="69639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6006" y="2117164"/>
            <a:ext cx="2110769" cy="245089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244979" y="2631988"/>
            <a:ext cx="114300" cy="309880"/>
          </a:xfrm>
          <a:custGeom>
            <a:avLst/>
            <a:gdLst/>
            <a:ahLst/>
            <a:cxnLst/>
            <a:rect l="l" t="t" r="r" b="b"/>
            <a:pathLst>
              <a:path w="114300" h="309880">
                <a:moveTo>
                  <a:pt x="0" y="309770"/>
                </a:moveTo>
                <a:lnTo>
                  <a:pt x="0" y="0"/>
                </a:lnTo>
                <a:lnTo>
                  <a:pt x="114300" y="0"/>
                </a:lnTo>
                <a:lnTo>
                  <a:pt x="114300" y="309770"/>
                </a:lnTo>
                <a:lnTo>
                  <a:pt x="0" y="30977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44979" y="4081848"/>
            <a:ext cx="114300" cy="309880"/>
          </a:xfrm>
          <a:custGeom>
            <a:avLst/>
            <a:gdLst/>
            <a:ahLst/>
            <a:cxnLst/>
            <a:rect l="l" t="t" r="r" b="b"/>
            <a:pathLst>
              <a:path w="114300" h="309879">
                <a:moveTo>
                  <a:pt x="0" y="309770"/>
                </a:moveTo>
                <a:lnTo>
                  <a:pt x="0" y="0"/>
                </a:lnTo>
                <a:lnTo>
                  <a:pt x="114300" y="0"/>
                </a:lnTo>
                <a:lnTo>
                  <a:pt x="114300" y="309770"/>
                </a:lnTo>
                <a:lnTo>
                  <a:pt x="0" y="30977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064484" y="6045215"/>
            <a:ext cx="43180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5898" y="6058985"/>
            <a:ext cx="770890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P</a:t>
            </a:r>
            <a:r>
              <a:rPr dirty="0" sz="3200" spc="-100">
                <a:solidFill>
                  <a:srgbClr val="2E3334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74508" y="6058985"/>
            <a:ext cx="319405" cy="5988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CMC Mod 18 Burns V1.8 JTS FINAL</dc:title>
  <dcterms:created xsi:type="dcterms:W3CDTF">2023-08-01T20:46:19Z</dcterms:created>
  <dcterms:modified xsi:type="dcterms:W3CDTF">2023-08-01T20:46:19Z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2022-06-09T00:00:00Z</vt:filetime>
  </property>
  <property fmtid="{D5CDD505-2E9C-101B-9397-08002B2CF9AE}" pid="3" name="Creator">
    <vt:lpwstr>Keynote</vt:lpwstr>
  </property>
  <property fmtid="{D5CDD505-2E9C-101B-9397-08002B2CF9AE}" pid="4" name="LastSaved">
    <vt:filetime>2023-08-01T00:00:00Z</vt:filetime>
  </property>
</Properties>
</file>